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4" r:id="rId2"/>
    <p:sldId id="256" r:id="rId3"/>
    <p:sldId id="259" r:id="rId4"/>
    <p:sldId id="260" r:id="rId5"/>
    <p:sldId id="261" r:id="rId6"/>
    <p:sldId id="262" r:id="rId7"/>
    <p:sldId id="271" r:id="rId8"/>
    <p:sldId id="263" r:id="rId9"/>
    <p:sldId id="265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9999FF"/>
    <a:srgbClr val="CC99FF"/>
    <a:srgbClr val="FF0066"/>
    <a:srgbClr val="FF7C80"/>
    <a:srgbClr val="FF9933"/>
    <a:srgbClr val="FFCC66"/>
    <a:srgbClr val="CCFF66"/>
    <a:srgbClr val="CCFFCC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B8B916-D3FB-4569-8712-2CB13B5BC628}" v="197" dt="2024-10-26T06:44:55.4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55" autoAdjust="0"/>
  </p:normalViewPr>
  <p:slideViewPr>
    <p:cSldViewPr snapToGrid="0">
      <p:cViewPr varScale="1">
        <p:scale>
          <a:sx n="124" d="100"/>
          <a:sy n="124" d="100"/>
        </p:scale>
        <p:origin x="141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71562-5384-42BD-840E-89E54820A957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9587E-3225-4031-B0A8-5EC2690E15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863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9587E-3225-4031-B0A8-5EC2690E15FE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535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9587E-3225-4031-B0A8-5EC2690E15FE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54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80E4D20-0FA8-1030-B05D-C5CCDFC61B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DD47364A-0BEB-43F9-0AA1-730732599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CN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F1A387-B520-EDF9-228E-95B189F16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D61F74F-5F69-8B7A-7B03-D3D53C9C5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86C70C2-E8AA-29A6-76B5-77577A90E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4269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837FAFB-A989-2E31-7F34-811C63349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C495A77C-8A87-5A26-3B04-1F8687AA5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284ECAB-FB14-45C7-2DE3-04A3091DC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CC37EAC-EE8D-5EBA-E430-AF693FAAA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35C6885-32E5-3070-5D3E-3A7E33346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92322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EB57EE8-02DA-2A91-7EFD-AE84CEB93A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55D2141-7EBB-09FA-0D46-3355B7EDE9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51C322-4C6C-B7A1-E210-0D1C7CA46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47144E8-DDCC-059D-82EB-82400263C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ACCA24-754E-93FB-374B-CE2106F5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815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9A50C4-9D08-0640-FD75-D90FE4B63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AB68013-6CE9-F70A-433C-B5E167691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394CFE7-C7C8-54F2-7762-E0AFBEC27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2049D7-AFCA-028B-956D-6A03CB6C6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36708E-EB18-D768-0513-D8C2246B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321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64FFFB-6CF4-FD83-5376-9E6891BF8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D7FD7B6-E3D6-DB3C-0BEA-8176D3E44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B3F82B1-7724-DBA6-81B8-25EB08B1A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F690CB4-A2D3-AE9A-6A85-9445DE540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B1D2F18-1985-135A-09EF-D0E3F75D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329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F5A6EF-D696-9E0D-3DCA-4C647F0D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E09C3D0-0ABE-870D-E9D3-C90432D61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F04A769-46A9-E934-C1AD-075823415F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FD9F80-11B1-74CE-DE38-9979E3674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F740A92-7FB2-3291-CCC7-3E120FB4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D92B97F-8608-6E8B-660A-458840184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523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939CB8-9A1E-5849-1EAA-7D059866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D4639FC-DBDE-7450-A421-61EC88C7B2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FF25B7C-3B68-1E52-3584-8E164105BB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4EDA579-F8C5-278C-1CAB-BD6C205920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65A5B12-13CA-098E-9E89-4E5EAAD12C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E836408-BB1D-C9D2-2DC6-195E49435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ECB4E82-D831-CA09-8537-BEC785EEE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B5E0B83-7762-F85D-A9E3-77A05C7B4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8720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0E4C14-2AEC-B7F1-64BE-AF0D05DE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E9AB2CF-83AC-C68B-C55A-8ABACDEED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D715CF2-41A9-A679-DF1E-71990E06C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70F2A40-8329-9925-B17B-699CEFFB2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7343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AC20ACF-4A6D-E0B3-6D10-C3C22E98E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6E6492E-CFF3-24A6-FE70-910981A13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3F640302-2C26-2904-B4B7-E91D36514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257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433440-4AB8-6BE3-6E6A-5B670831F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5639BF-D899-898D-1E4A-E55CA692F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14B7E30-C725-A783-6097-E7EC33975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35C19DE-C932-1189-B411-6C69D0B18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BDA4807-1E30-720A-3F31-AFBAF8500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33E6099-85DA-C119-92A3-2CB6373B7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0504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F25639C-B742-AE19-5038-8E75F6185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35985612-5EB7-AB54-2606-3A331D208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906BBA88-7D32-18C0-CD4E-E0FB151B1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391920F-3B49-DD5C-5F4A-13B9C1C89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6246DF4-C051-C92D-661D-862F2FEF7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661210E-B91D-4FB4-FB78-C4ECB875C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9819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201B2B7-3CA8-847B-5226-26EF40C94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8D2A730-B2AD-014C-428F-FA3FC1482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775C6B9-D3AA-7740-A119-9474E1D12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2A6DFD-54BC-40B1-9CD8-8C27AD4FB8BB}" type="datetimeFigureOut">
              <a:rPr lang="zh-CN" altLang="en-US" smtClean="0"/>
              <a:t>2024/11/12</a:t>
            </a:fld>
            <a:endParaRPr lang="zh-CN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50ADE9B-9049-1F05-B4DC-F0071DCC7F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504EF2-89AB-E711-81EE-8C8E9C32A9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68C300C-93E3-4D85-B8F2-E16973C794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201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0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!!1002">
            <a:extLst>
              <a:ext uri="{FF2B5EF4-FFF2-40B4-BE49-F238E27FC236}">
                <a16:creationId xmlns:a16="http://schemas.microsoft.com/office/drawing/2014/main" id="{CDC30F05-466C-090B-802C-ECCD8BB2D85F}"/>
              </a:ext>
            </a:extLst>
          </p:cNvPr>
          <p:cNvSpPr/>
          <p:nvPr/>
        </p:nvSpPr>
        <p:spPr>
          <a:xfrm>
            <a:off x="-12225704" y="0"/>
            <a:ext cx="12225704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!!1001">
            <a:extLst>
              <a:ext uri="{FF2B5EF4-FFF2-40B4-BE49-F238E27FC236}">
                <a16:creationId xmlns:a16="http://schemas.microsoft.com/office/drawing/2014/main" id="{C329227B-3369-B984-4F26-38C89D0F46E8}"/>
              </a:ext>
            </a:extLst>
          </p:cNvPr>
          <p:cNvSpPr txBox="1"/>
          <p:nvPr/>
        </p:nvSpPr>
        <p:spPr>
          <a:xfrm>
            <a:off x="-12039184" y="2797041"/>
            <a:ext cx="761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</a:rPr>
              <a:t>《</a:t>
            </a:r>
            <a:r>
              <a:rPr lang="zh-TW" altLang="en-US" sz="4000" dirty="0">
                <a:solidFill>
                  <a:schemeClr val="bg1"/>
                </a:solidFill>
              </a:rPr>
              <a:t>世说新语</a:t>
            </a:r>
            <a:r>
              <a:rPr lang="en-US" altLang="zh-TW" sz="4000" dirty="0">
                <a:solidFill>
                  <a:schemeClr val="bg1"/>
                </a:solidFill>
              </a:rPr>
              <a:t>》——</a:t>
            </a:r>
            <a:r>
              <a:rPr lang="zh-TW" altLang="en-US" sz="4000" dirty="0">
                <a:solidFill>
                  <a:schemeClr val="bg1"/>
                </a:solidFill>
              </a:rPr>
              <a:t>故事二则分享</a:t>
            </a:r>
            <a:endParaRPr lang="en-US" altLang="zh-TW" sz="4000" dirty="0">
              <a:solidFill>
                <a:schemeClr val="bg1"/>
              </a:solidFill>
            </a:endParaRPr>
          </a:p>
          <a:p>
            <a:endParaRPr lang="zh-CN" altLang="en-US" sz="4800" dirty="0">
              <a:solidFill>
                <a:schemeClr val="bg1"/>
              </a:solidFill>
            </a:endParaRPr>
          </a:p>
        </p:txBody>
      </p:sp>
      <p:pic>
        <p:nvPicPr>
          <p:cNvPr id="4" name="!!1000" descr="一張含有 文字, 螢幕擷取畫面, Rectangle, 門牌 的圖片&#10;&#10;自動產生的描述">
            <a:extLst>
              <a:ext uri="{FF2B5EF4-FFF2-40B4-BE49-F238E27FC236}">
                <a16:creationId xmlns:a16="http://schemas.microsoft.com/office/drawing/2014/main" id="{70DC99ED-82AD-3122-6A42-991D9FE3F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1" y="0"/>
            <a:ext cx="4749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54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900">
            <a:extLst>
              <a:ext uri="{FF2B5EF4-FFF2-40B4-BE49-F238E27FC236}">
                <a16:creationId xmlns:a16="http://schemas.microsoft.com/office/drawing/2014/main" id="{777B5BD1-B2B0-73B1-C30F-6F8B6F6AABDB}"/>
              </a:ext>
            </a:extLst>
          </p:cNvPr>
          <p:cNvSpPr/>
          <p:nvPr/>
        </p:nvSpPr>
        <p:spPr>
          <a:xfrm>
            <a:off x="-27260" y="0"/>
            <a:ext cx="12225704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!!55">
            <a:extLst>
              <a:ext uri="{FF2B5EF4-FFF2-40B4-BE49-F238E27FC236}">
                <a16:creationId xmlns:a16="http://schemas.microsoft.com/office/drawing/2014/main" id="{80C9B576-5476-061D-6859-B199343DCE4D}"/>
              </a:ext>
            </a:extLst>
          </p:cNvPr>
          <p:cNvSpPr txBox="1"/>
          <p:nvPr/>
        </p:nvSpPr>
        <p:spPr>
          <a:xfrm>
            <a:off x="3656611" y="273932"/>
            <a:ext cx="445081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原文：</a:t>
            </a:r>
            <a:endParaRPr lang="en-US" altLang="zh-CN" sz="2400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谢公与人围棋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俄而谢玄淮上信至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看书竟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默然无言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徐向局。客问淮上利害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答曰：“小儿辈大破贼。”意色举止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不异于常。</a:t>
            </a:r>
            <a:br>
              <a:rPr lang="zh-CN" altLang="en-US" dirty="0"/>
            </a:br>
            <a:endParaRPr lang="zh-CN" altLang="en-US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模型 5" descr="Surface Laptop - Graphite Gold">
                <a:extLst>
                  <a:ext uri="{FF2B5EF4-FFF2-40B4-BE49-F238E27FC236}">
                    <a16:creationId xmlns:a16="http://schemas.microsoft.com/office/drawing/2014/main" id="{79660D72-7088-42A4-F1A4-FF02FC786F0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01317567"/>
                  </p:ext>
                </p:extLst>
              </p:nvPr>
            </p:nvGraphicFramePr>
            <p:xfrm>
              <a:off x="706075" y="1115242"/>
              <a:ext cx="10580474" cy="587592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580474" cy="5875924"/>
                    </a:xfrm>
                    <a:prstGeom prst="rect">
                      <a:avLst/>
                    </a:prstGeom>
                  </am3d:spPr>
                  <am3d:camera>
                    <am3d:pos x="0" y="0" z="63892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62623" d="1000000"/>
                    <am3d:preTrans dx="336127" dy="-7631894" dz="337023"/>
                    <am3d:scale>
                      <am3d:sx n="1000000" d="1000000"/>
                      <am3d:sy n="1000000" d="1000000"/>
                      <am3d:sz n="1000000" d="1000000"/>
                    </am3d:scale>
                    <am3d:rot ax="8571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389460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模型 5" descr="Surface Laptop - Graphite Gold">
                <a:extLst>
                  <a:ext uri="{FF2B5EF4-FFF2-40B4-BE49-F238E27FC236}">
                    <a16:creationId xmlns:a16="http://schemas.microsoft.com/office/drawing/2014/main" id="{79660D72-7088-42A4-F1A4-FF02FC786F0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6075" y="1115242"/>
                <a:ext cx="10580474" cy="587592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圖片 3">
            <a:extLst>
              <a:ext uri="{FF2B5EF4-FFF2-40B4-BE49-F238E27FC236}">
                <a16:creationId xmlns:a16="http://schemas.microsoft.com/office/drawing/2014/main" id="{F94B112C-FB6E-55B3-8D08-C50998E5CA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9000"/>
          </a:blip>
          <a:stretch>
            <a:fillRect/>
          </a:stretch>
        </p:blipFill>
        <p:spPr>
          <a:xfrm>
            <a:off x="2876706" y="1896488"/>
            <a:ext cx="6307899" cy="39423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9190630" lon="0" rev="0"/>
            </a:camera>
            <a:lightRig rig="threePt" dir="t"/>
          </a:scene3d>
        </p:spPr>
      </p:pic>
      <p:sp>
        <p:nvSpPr>
          <p:cNvPr id="3" name="!!8">
            <a:extLst>
              <a:ext uri="{FF2B5EF4-FFF2-40B4-BE49-F238E27FC236}">
                <a16:creationId xmlns:a16="http://schemas.microsoft.com/office/drawing/2014/main" id="{5D14032B-0897-D1CD-28CE-A77A74EDA80F}"/>
              </a:ext>
            </a:extLst>
          </p:cNvPr>
          <p:cNvSpPr/>
          <p:nvPr/>
        </p:nvSpPr>
        <p:spPr>
          <a:xfrm>
            <a:off x="-112539" y="162169"/>
            <a:ext cx="3645537" cy="6712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!!9">
            <a:extLst>
              <a:ext uri="{FF2B5EF4-FFF2-40B4-BE49-F238E27FC236}">
                <a16:creationId xmlns:a16="http://schemas.microsoft.com/office/drawing/2014/main" id="{7E61D37B-EB75-F52C-70FF-5A08327074E5}"/>
              </a:ext>
            </a:extLst>
          </p:cNvPr>
          <p:cNvSpPr txBox="1"/>
          <p:nvPr/>
        </p:nvSpPr>
        <p:spPr>
          <a:xfrm>
            <a:off x="-50732" y="266944"/>
            <a:ext cx="364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</a:t>
            </a:r>
            <a:r>
              <a:rPr lang="zh-CN" altLang="en-US" sz="2400" dirty="0"/>
              <a:t>二</a:t>
            </a:r>
            <a:r>
              <a:rPr lang="en-US" altLang="zh-TW" sz="2400" dirty="0"/>
              <a:t>—</a:t>
            </a:r>
            <a:r>
              <a:rPr lang="en-US" altLang="zh-CN" sz="2400" dirty="0"/>
              <a:t>—</a:t>
            </a:r>
            <a:r>
              <a:rPr lang="zh-CN" altLang="en-US" sz="2400" dirty="0"/>
              <a:t>谢公与人围棋</a:t>
            </a:r>
          </a:p>
        </p:txBody>
      </p:sp>
    </p:spTree>
    <p:extLst>
      <p:ext uri="{BB962C8B-B14F-4D97-AF65-F5344CB8AC3E}">
        <p14:creationId xmlns:p14="http://schemas.microsoft.com/office/powerpoint/2010/main" val="29541412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900">
            <a:extLst>
              <a:ext uri="{FF2B5EF4-FFF2-40B4-BE49-F238E27FC236}">
                <a16:creationId xmlns:a16="http://schemas.microsoft.com/office/drawing/2014/main" id="{E6841AC8-6A7C-4C33-8253-E596AF69247B}"/>
              </a:ext>
            </a:extLst>
          </p:cNvPr>
          <p:cNvSpPr/>
          <p:nvPr/>
        </p:nvSpPr>
        <p:spPr>
          <a:xfrm>
            <a:off x="-27260" y="0"/>
            <a:ext cx="12225704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6FA7C02-9B2A-E300-AA94-E124C33C6C4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000"/>
          </a:blip>
          <a:stretch>
            <a:fillRect/>
          </a:stretch>
        </p:blipFill>
        <p:spPr>
          <a:xfrm>
            <a:off x="52161" y="1181101"/>
            <a:ext cx="11968889" cy="6713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7990633" lon="0" rev="0"/>
            </a:camera>
            <a:lightRig rig="threePt" dir="t"/>
          </a:scene3d>
        </p:spPr>
      </p:pic>
      <p:sp>
        <p:nvSpPr>
          <p:cNvPr id="4" name="!!55">
            <a:extLst>
              <a:ext uri="{FF2B5EF4-FFF2-40B4-BE49-F238E27FC236}">
                <a16:creationId xmlns:a16="http://schemas.microsoft.com/office/drawing/2014/main" id="{1CCBA9C3-D34D-00C5-9BAF-3A8B58C0321C}"/>
              </a:ext>
            </a:extLst>
          </p:cNvPr>
          <p:cNvSpPr txBox="1"/>
          <p:nvPr/>
        </p:nvSpPr>
        <p:spPr>
          <a:xfrm>
            <a:off x="3734801" y="64097"/>
            <a:ext cx="43905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翻译：</a:t>
            </a:r>
            <a:endParaRPr lang="en-US" altLang="zh-CN" sz="2400" b="0" i="0" dirty="0">
              <a:solidFill>
                <a:srgbClr val="0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谢安和客人下围棋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一会儿谢玄从淝水战场上派来的信使到了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谢安看完信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默不作声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又慢慢地下起棋来。客人问他战场上的胜败情况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谢安回答说：“孩子们大破贼兵。”说话间</a:t>
            </a:r>
            <a:r>
              <a:rPr lang="en-US" altLang="zh-CN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神色、举动和平时没有两样。</a:t>
            </a:r>
            <a:endParaRPr lang="zh-CN" altLang="en-US" sz="24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Surface Laptop - Graphite Gold">
                <a:extLst>
                  <a:ext uri="{FF2B5EF4-FFF2-40B4-BE49-F238E27FC236}">
                    <a16:creationId xmlns:a16="http://schemas.microsoft.com/office/drawing/2014/main" id="{9DC1A306-B81E-5C7F-A88A-020EC9F4A08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51093333"/>
                  </p:ext>
                </p:extLst>
              </p:nvPr>
            </p:nvGraphicFramePr>
            <p:xfrm>
              <a:off x="130015" y="5841972"/>
              <a:ext cx="10866172" cy="630745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0866172" cy="6307450"/>
                    </a:xfrm>
                    <a:prstGeom prst="rect">
                      <a:avLst/>
                    </a:prstGeom>
                  </am3d:spPr>
                  <am3d:camera>
                    <am3d:pos x="0" y="0" z="63892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62623" d="1000000"/>
                    <am3d:preTrans dx="336127" dy="-7631894" dz="33702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634600" ay="110083" az="530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3894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Surface Laptop - Graphite Gold">
                <a:extLst>
                  <a:ext uri="{FF2B5EF4-FFF2-40B4-BE49-F238E27FC236}">
                    <a16:creationId xmlns:a16="http://schemas.microsoft.com/office/drawing/2014/main" id="{9DC1A306-B81E-5C7F-A88A-020EC9F4A08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0015" y="5841972"/>
                <a:ext cx="10866172" cy="630745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!!8">
            <a:extLst>
              <a:ext uri="{FF2B5EF4-FFF2-40B4-BE49-F238E27FC236}">
                <a16:creationId xmlns:a16="http://schemas.microsoft.com/office/drawing/2014/main" id="{84896075-0253-8FB3-7E7B-BF5F66682AE4}"/>
              </a:ext>
            </a:extLst>
          </p:cNvPr>
          <p:cNvSpPr/>
          <p:nvPr/>
        </p:nvSpPr>
        <p:spPr>
          <a:xfrm>
            <a:off x="-112539" y="162169"/>
            <a:ext cx="3645537" cy="6712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!!9">
            <a:extLst>
              <a:ext uri="{FF2B5EF4-FFF2-40B4-BE49-F238E27FC236}">
                <a16:creationId xmlns:a16="http://schemas.microsoft.com/office/drawing/2014/main" id="{5A7F4B5F-8820-B386-3A67-E2CC348EBEB1}"/>
              </a:ext>
            </a:extLst>
          </p:cNvPr>
          <p:cNvSpPr txBox="1"/>
          <p:nvPr/>
        </p:nvSpPr>
        <p:spPr>
          <a:xfrm>
            <a:off x="-50732" y="266944"/>
            <a:ext cx="364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</a:t>
            </a:r>
            <a:r>
              <a:rPr lang="zh-CN" altLang="en-US" sz="2400" dirty="0"/>
              <a:t>二</a:t>
            </a:r>
            <a:r>
              <a:rPr lang="en-US" altLang="zh-TW" sz="2400" dirty="0"/>
              <a:t>—</a:t>
            </a:r>
            <a:r>
              <a:rPr lang="en-US" altLang="zh-CN" sz="2400" dirty="0"/>
              <a:t>—</a:t>
            </a:r>
            <a:r>
              <a:rPr lang="zh-CN" altLang="en-US" sz="2400" dirty="0"/>
              <a:t>谢公与人围棋</a:t>
            </a:r>
          </a:p>
        </p:txBody>
      </p:sp>
    </p:spTree>
    <p:extLst>
      <p:ext uri="{BB962C8B-B14F-4D97-AF65-F5344CB8AC3E}">
        <p14:creationId xmlns:p14="http://schemas.microsoft.com/office/powerpoint/2010/main" val="1773032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900">
            <a:extLst>
              <a:ext uri="{FF2B5EF4-FFF2-40B4-BE49-F238E27FC236}">
                <a16:creationId xmlns:a16="http://schemas.microsoft.com/office/drawing/2014/main" id="{88198F33-F7F5-148D-3BC1-29DB90BCEF60}"/>
              </a:ext>
            </a:extLst>
          </p:cNvPr>
          <p:cNvSpPr/>
          <p:nvPr/>
        </p:nvSpPr>
        <p:spPr>
          <a:xfrm>
            <a:off x="-27260" y="0"/>
            <a:ext cx="12225704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4F8D5F0-F9CD-681E-3BCC-C24A65839EE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000"/>
          </a:blip>
          <a:stretch>
            <a:fillRect/>
          </a:stretch>
        </p:blipFill>
        <p:spPr>
          <a:xfrm>
            <a:off x="101147" y="1771547"/>
            <a:ext cx="11968889" cy="6713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7990633" lon="0" rev="0"/>
            </a:camera>
            <a:lightRig rig="threePt" dir="t"/>
          </a:scene3d>
        </p:spPr>
      </p:pic>
      <p:sp>
        <p:nvSpPr>
          <p:cNvPr id="4" name="!!55">
            <a:extLst>
              <a:ext uri="{FF2B5EF4-FFF2-40B4-BE49-F238E27FC236}">
                <a16:creationId xmlns:a16="http://schemas.microsoft.com/office/drawing/2014/main" id="{6B02012F-FCA1-3EFF-6441-744C14E82819}"/>
              </a:ext>
            </a:extLst>
          </p:cNvPr>
          <p:cNvSpPr txBox="1"/>
          <p:nvPr/>
        </p:nvSpPr>
        <p:spPr>
          <a:xfrm>
            <a:off x="1297551" y="938161"/>
            <a:ext cx="969917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这个故事主要体现了谢安的几种品格：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b="1" dirty="0"/>
              <a:t>雅量深沉：</a:t>
            </a:r>
            <a:r>
              <a:rPr lang="zh-CN" altLang="en-US" sz="2400" dirty="0"/>
              <a:t> 谢安面对国家大事，能够保持内心的平静，不为喜怒哀乐所动。这种雅量和沉稳，是他能够从容应对各种复杂局面的关键。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b="1" dirty="0"/>
              <a:t>深谋遠慮：</a:t>
            </a:r>
            <a:r>
              <a:rPr lang="zh-CN" altLang="en-US" sz="2400" dirty="0"/>
              <a:t> 谢安对战局的发展有着清晰的判断，对侄子谢玄的军事才能深信不疑。因此，他在收到捷报时，并未表现出过度的惊讶或兴奋。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b="1" dirty="0"/>
              <a:t>泰然处之：</a:t>
            </a:r>
            <a:r>
              <a:rPr lang="zh-CN" altLang="en-US" sz="2400" dirty="0"/>
              <a:t> 谢安在面对突发事件时，能够保持冷静，不慌不忙地处理。这种泰然处之的态度，是他能够成为一代名臣的重要原因</a:t>
            </a:r>
            <a:r>
              <a:rPr lang="zh-CN" altLang="en-US" dirty="0"/>
              <a:t>。</a:t>
            </a:r>
          </a:p>
          <a:p>
            <a:endParaRPr lang="zh-CN" altLang="en-US" dirty="0"/>
          </a:p>
        </p:txBody>
      </p:sp>
      <p:sp>
        <p:nvSpPr>
          <p:cNvPr id="5" name="!!8">
            <a:extLst>
              <a:ext uri="{FF2B5EF4-FFF2-40B4-BE49-F238E27FC236}">
                <a16:creationId xmlns:a16="http://schemas.microsoft.com/office/drawing/2014/main" id="{C2A83EB7-BD4D-B6BA-F7BB-17F9C933ECBB}"/>
              </a:ext>
            </a:extLst>
          </p:cNvPr>
          <p:cNvSpPr/>
          <p:nvPr/>
        </p:nvSpPr>
        <p:spPr>
          <a:xfrm>
            <a:off x="-112539" y="162169"/>
            <a:ext cx="3645537" cy="6712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!!9">
            <a:extLst>
              <a:ext uri="{FF2B5EF4-FFF2-40B4-BE49-F238E27FC236}">
                <a16:creationId xmlns:a16="http://schemas.microsoft.com/office/drawing/2014/main" id="{FA06A5B5-7C7F-774A-DA53-7302C676B339}"/>
              </a:ext>
            </a:extLst>
          </p:cNvPr>
          <p:cNvSpPr txBox="1"/>
          <p:nvPr/>
        </p:nvSpPr>
        <p:spPr>
          <a:xfrm>
            <a:off x="-50732" y="266944"/>
            <a:ext cx="364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</a:t>
            </a:r>
            <a:r>
              <a:rPr lang="zh-CN" altLang="en-US" sz="2400" dirty="0"/>
              <a:t>二</a:t>
            </a:r>
            <a:r>
              <a:rPr lang="en-US" altLang="zh-TW" sz="2400" dirty="0"/>
              <a:t>—</a:t>
            </a:r>
            <a:r>
              <a:rPr lang="en-US" altLang="zh-CN" sz="2400" dirty="0"/>
              <a:t>—</a:t>
            </a:r>
            <a:r>
              <a:rPr lang="zh-CN" altLang="en-US" sz="2400" dirty="0"/>
              <a:t>谢公与人围棋</a:t>
            </a:r>
          </a:p>
        </p:txBody>
      </p:sp>
    </p:spTree>
    <p:extLst>
      <p:ext uri="{BB962C8B-B14F-4D97-AF65-F5344CB8AC3E}">
        <p14:creationId xmlns:p14="http://schemas.microsoft.com/office/powerpoint/2010/main" val="3677204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900">
            <a:extLst>
              <a:ext uri="{FF2B5EF4-FFF2-40B4-BE49-F238E27FC236}">
                <a16:creationId xmlns:a16="http://schemas.microsoft.com/office/drawing/2014/main" id="{FE3DD3A4-C664-A343-71FF-D589612D72B5}"/>
              </a:ext>
            </a:extLst>
          </p:cNvPr>
          <p:cNvSpPr/>
          <p:nvPr/>
        </p:nvSpPr>
        <p:spPr>
          <a:xfrm>
            <a:off x="-27260" y="0"/>
            <a:ext cx="12225704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60EEA27-3763-626B-68E1-6AD75A2FD704}"/>
              </a:ext>
            </a:extLst>
          </p:cNvPr>
          <p:cNvSpPr txBox="1"/>
          <p:nvPr/>
        </p:nvSpPr>
        <p:spPr>
          <a:xfrm>
            <a:off x="3827823" y="2549617"/>
            <a:ext cx="4536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7200" b="1" dirty="0">
                <a:latin typeface="Bradley Hand ITC" panose="03070402050302030203" pitchFamily="66" charset="0"/>
              </a:rPr>
              <a:t>THANKS</a:t>
            </a:r>
            <a:endParaRPr lang="zh-CN" altLang="en-US" sz="7200" b="1" dirty="0">
              <a:latin typeface="Bradley Hand ITC" panose="03070402050302030203" pitchFamily="66" charset="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BED7943-CF5B-5F40-24B6-572286E74C8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9000"/>
          </a:blip>
          <a:stretch>
            <a:fillRect/>
          </a:stretch>
        </p:blipFill>
        <p:spPr>
          <a:xfrm>
            <a:off x="-27260" y="7930244"/>
            <a:ext cx="11968889" cy="67139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17990633" lon="0" rev="0"/>
            </a:camera>
            <a:lightRig rig="threePt" dir="t"/>
          </a:scene3d>
        </p:spPr>
      </p:pic>
      <p:sp>
        <p:nvSpPr>
          <p:cNvPr id="5" name="!!55">
            <a:extLst>
              <a:ext uri="{FF2B5EF4-FFF2-40B4-BE49-F238E27FC236}">
                <a16:creationId xmlns:a16="http://schemas.microsoft.com/office/drawing/2014/main" id="{50A5EBB7-0681-42E8-BBCB-D16830510361}"/>
              </a:ext>
            </a:extLst>
          </p:cNvPr>
          <p:cNvSpPr txBox="1"/>
          <p:nvPr/>
        </p:nvSpPr>
        <p:spPr>
          <a:xfrm>
            <a:off x="1156584" y="6964716"/>
            <a:ext cx="969917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这个故事主要体现了谢安的几种品格：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b="1" dirty="0"/>
              <a:t>雅量深沉：</a:t>
            </a:r>
            <a:r>
              <a:rPr lang="zh-CN" altLang="en-US" sz="2400" dirty="0"/>
              <a:t> 谢安面对国家大事，能够保持内心的平静，不为喜怒哀乐所动。这种雅量和沉稳，是他能够从容应对各种复杂局面的关键。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b="1" dirty="0"/>
              <a:t>深谋遠慮：</a:t>
            </a:r>
            <a:r>
              <a:rPr lang="zh-CN" altLang="en-US" sz="2400" dirty="0"/>
              <a:t> 谢安对战局的发展有着清晰的判断，对侄子谢玄的军事才能深信不疑。因此，他在收到捷报时，并未表现出过度的惊讶或兴奋。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2400" b="1" dirty="0"/>
              <a:t>泰然处之：</a:t>
            </a:r>
            <a:r>
              <a:rPr lang="zh-CN" altLang="en-US" sz="2400" dirty="0"/>
              <a:t> 谢安在面对突发事件时，能够保持冷静，不慌不忙地处理。这种泰然处之的态度，是他能够成为一代名臣的重要原因</a:t>
            </a:r>
            <a:r>
              <a:rPr lang="zh-CN" altLang="en-US" dirty="0"/>
              <a:t>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9699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1002">
            <a:extLst>
              <a:ext uri="{FF2B5EF4-FFF2-40B4-BE49-F238E27FC236}">
                <a16:creationId xmlns:a16="http://schemas.microsoft.com/office/drawing/2014/main" id="{F3D5D0E7-1BB7-44CD-BE56-A6CE5516C49F}"/>
              </a:ext>
            </a:extLst>
          </p:cNvPr>
          <p:cNvSpPr/>
          <p:nvPr/>
        </p:nvSpPr>
        <p:spPr>
          <a:xfrm>
            <a:off x="4083996" y="0"/>
            <a:ext cx="12225704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!!1001">
            <a:extLst>
              <a:ext uri="{FF2B5EF4-FFF2-40B4-BE49-F238E27FC236}">
                <a16:creationId xmlns:a16="http://schemas.microsoft.com/office/drawing/2014/main" id="{0F1A3F68-83C1-7D4E-1075-A990CFC992D5}"/>
              </a:ext>
            </a:extLst>
          </p:cNvPr>
          <p:cNvSpPr txBox="1"/>
          <p:nvPr/>
        </p:nvSpPr>
        <p:spPr>
          <a:xfrm>
            <a:off x="3990540" y="2797041"/>
            <a:ext cx="885553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《</a:t>
            </a:r>
            <a:r>
              <a:rPr lang="zh-TW" altLang="en-US" sz="44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世说新语</a:t>
            </a:r>
            <a:r>
              <a:rPr lang="en-US" altLang="zh-TW" sz="44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》——</a:t>
            </a:r>
            <a:r>
              <a:rPr lang="zh-TW" altLang="en-US" sz="4400" dirty="0">
                <a:solidFill>
                  <a:schemeClr val="bg1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故事二则分享</a:t>
            </a:r>
            <a:endParaRPr lang="en-US" altLang="zh-TW" sz="4400" dirty="0">
              <a:solidFill>
                <a:schemeClr val="bg1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endParaRPr lang="zh-CN" altLang="en-US" sz="4800" dirty="0">
              <a:solidFill>
                <a:schemeClr val="bg1"/>
              </a:solidFill>
            </a:endParaRPr>
          </a:p>
        </p:txBody>
      </p:sp>
      <p:pic>
        <p:nvPicPr>
          <p:cNvPr id="6" name="!!1000" descr="一張含有 文字, 螢幕擷取畫面, Rectangle, 門牌 的圖片&#10;&#10;自動產生的描述">
            <a:extLst>
              <a:ext uri="{FF2B5EF4-FFF2-40B4-BE49-F238E27FC236}">
                <a16:creationId xmlns:a16="http://schemas.microsoft.com/office/drawing/2014/main" id="{2C28EE17-FD0B-375C-811B-840C04EBF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2" y="0"/>
            <a:ext cx="4094328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18037369-F7A5-6C3D-6C12-9657909341F1}"/>
              </a:ext>
            </a:extLst>
          </p:cNvPr>
          <p:cNvSpPr/>
          <p:nvPr/>
        </p:nvSpPr>
        <p:spPr>
          <a:xfrm>
            <a:off x="16309700" y="0"/>
            <a:ext cx="12225704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!!1">
            <a:extLst>
              <a:ext uri="{FF2B5EF4-FFF2-40B4-BE49-F238E27FC236}">
                <a16:creationId xmlns:a16="http://schemas.microsoft.com/office/drawing/2014/main" id="{EF086F3C-0298-98E6-5789-711FCEA40BEB}"/>
              </a:ext>
            </a:extLst>
          </p:cNvPr>
          <p:cNvSpPr/>
          <p:nvPr/>
        </p:nvSpPr>
        <p:spPr>
          <a:xfrm>
            <a:off x="21821502" y="1330507"/>
            <a:ext cx="6403132" cy="4506995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!!50">
            <a:extLst>
              <a:ext uri="{FF2B5EF4-FFF2-40B4-BE49-F238E27FC236}">
                <a16:creationId xmlns:a16="http://schemas.microsoft.com/office/drawing/2014/main" id="{31837281-0FE3-96A1-A977-D60FD3984FAA}"/>
              </a:ext>
            </a:extLst>
          </p:cNvPr>
          <p:cNvSpPr txBox="1"/>
          <p:nvPr/>
        </p:nvSpPr>
        <p:spPr>
          <a:xfrm>
            <a:off x="22381227" y="1559570"/>
            <a:ext cx="4225901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小组成员：</a:t>
            </a:r>
            <a:endParaRPr lang="en-US" altLang="zh-TW" sz="3200" dirty="0"/>
          </a:p>
          <a:p>
            <a:endParaRPr lang="en-US" altLang="zh-TW" sz="2800" dirty="0"/>
          </a:p>
          <a:p>
            <a:r>
              <a:rPr lang="zh-TW" altLang="en-US" sz="2800" dirty="0"/>
              <a:t>何浩翔：</a:t>
            </a:r>
            <a:r>
              <a:rPr lang="en-US" altLang="zh-TW" sz="2800" dirty="0"/>
              <a:t>PPT</a:t>
            </a:r>
            <a:r>
              <a:rPr lang="zh-TW" altLang="en-US" sz="2800" dirty="0"/>
              <a:t>制作</a:t>
            </a:r>
            <a:endParaRPr lang="en-US" altLang="zh-TW" sz="2800" dirty="0"/>
          </a:p>
          <a:p>
            <a:r>
              <a:rPr lang="zh-TW" altLang="en-US" sz="2800" dirty="0"/>
              <a:t>韦咏诗：</a:t>
            </a:r>
            <a:endParaRPr lang="en-US" altLang="zh-TW" sz="2800" dirty="0"/>
          </a:p>
          <a:p>
            <a:r>
              <a:rPr lang="zh-TW" altLang="en-US" sz="2800" dirty="0"/>
              <a:t>秦梓琪：</a:t>
            </a:r>
            <a:endParaRPr lang="en-US" altLang="zh-TW" sz="2800" dirty="0"/>
          </a:p>
          <a:p>
            <a:r>
              <a:rPr lang="zh-TW" altLang="en-US" sz="2800" dirty="0"/>
              <a:t>黄宇轩：</a:t>
            </a:r>
            <a:endParaRPr lang="en-US" altLang="zh-TW" sz="2800" dirty="0"/>
          </a:p>
          <a:p>
            <a:r>
              <a:rPr lang="zh-TW" altLang="en-US" sz="2800" dirty="0"/>
              <a:t>邓茜丹：</a:t>
            </a:r>
            <a:endParaRPr lang="en-US" altLang="zh-TW" sz="2800" dirty="0"/>
          </a:p>
          <a:p>
            <a:r>
              <a:rPr lang="zh-TW" altLang="en-US" sz="2800" dirty="0"/>
              <a:t>黄奕琂：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CN" sz="2800" dirty="0"/>
          </a:p>
          <a:p>
            <a:endParaRPr lang="en-US" altLang="zh-CN" sz="3200" dirty="0"/>
          </a:p>
          <a:p>
            <a:endParaRPr lang="en-US" altLang="zh-CN" sz="3200" dirty="0"/>
          </a:p>
          <a:p>
            <a:endParaRPr lang="en-US" altLang="zh-CN" sz="3200" dirty="0"/>
          </a:p>
          <a:p>
            <a:endParaRPr lang="en-US" altLang="zh-CN" sz="3200" dirty="0"/>
          </a:p>
          <a:p>
            <a:endParaRPr lang="en-US" altLang="zh-CN" sz="3200" dirty="0"/>
          </a:p>
          <a:p>
            <a:endParaRPr lang="zh-CN" altLang="en-US" sz="3200" dirty="0"/>
          </a:p>
        </p:txBody>
      </p:sp>
      <p:sp>
        <p:nvSpPr>
          <p:cNvPr id="4" name="!!8">
            <a:extLst>
              <a:ext uri="{FF2B5EF4-FFF2-40B4-BE49-F238E27FC236}">
                <a16:creationId xmlns:a16="http://schemas.microsoft.com/office/drawing/2014/main" id="{66E1C1A3-64CB-3EE1-4BD1-883C0A9CD27E}"/>
              </a:ext>
            </a:extLst>
          </p:cNvPr>
          <p:cNvSpPr/>
          <p:nvPr/>
        </p:nvSpPr>
        <p:spPr>
          <a:xfrm>
            <a:off x="16314182" y="2797041"/>
            <a:ext cx="3685319" cy="7837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94EC8750-A717-E1EF-DFDC-8EF5F4480BC8}"/>
              </a:ext>
            </a:extLst>
          </p:cNvPr>
          <p:cNvSpPr/>
          <p:nvPr/>
        </p:nvSpPr>
        <p:spPr>
          <a:xfrm>
            <a:off x="16314182" y="3580820"/>
            <a:ext cx="4419107" cy="7837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FD26092-16D2-4E8B-F692-163D61DAC035}"/>
              </a:ext>
            </a:extLst>
          </p:cNvPr>
          <p:cNvSpPr/>
          <p:nvPr/>
        </p:nvSpPr>
        <p:spPr>
          <a:xfrm>
            <a:off x="16309700" y="4355809"/>
            <a:ext cx="5173822" cy="78378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!!896">
            <a:extLst>
              <a:ext uri="{FF2B5EF4-FFF2-40B4-BE49-F238E27FC236}">
                <a16:creationId xmlns:a16="http://schemas.microsoft.com/office/drawing/2014/main" id="{9E02580E-8E2F-C95B-17AB-685DDD0CC1BC}"/>
              </a:ext>
            </a:extLst>
          </p:cNvPr>
          <p:cNvSpPr/>
          <p:nvPr/>
        </p:nvSpPr>
        <p:spPr>
          <a:xfrm>
            <a:off x="16309700" y="2013261"/>
            <a:ext cx="2940956" cy="7837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EC1E7D2F-750F-B360-27D9-FB649BF166B4}"/>
              </a:ext>
            </a:extLst>
          </p:cNvPr>
          <p:cNvSpPr txBox="1"/>
          <p:nvPr/>
        </p:nvSpPr>
        <p:spPr>
          <a:xfrm>
            <a:off x="17222572" y="2041842"/>
            <a:ext cx="1548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目录</a:t>
            </a:r>
            <a:endParaRPr lang="zh-CN" altLang="en-US" sz="4000" dirty="0"/>
          </a:p>
        </p:txBody>
      </p:sp>
      <p:sp>
        <p:nvSpPr>
          <p:cNvPr id="17" name="!!9">
            <a:extLst>
              <a:ext uri="{FF2B5EF4-FFF2-40B4-BE49-F238E27FC236}">
                <a16:creationId xmlns:a16="http://schemas.microsoft.com/office/drawing/2014/main" id="{C4E992C7-3C66-ABE3-BF7A-787EA5879538}"/>
              </a:ext>
            </a:extLst>
          </p:cNvPr>
          <p:cNvSpPr txBox="1"/>
          <p:nvPr/>
        </p:nvSpPr>
        <p:spPr>
          <a:xfrm>
            <a:off x="16557441" y="2958098"/>
            <a:ext cx="310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世说新语简介</a:t>
            </a:r>
            <a:endParaRPr lang="zh-CN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715393E-DED3-725C-409D-5F8A7C2A5D42}"/>
              </a:ext>
            </a:extLst>
          </p:cNvPr>
          <p:cNvSpPr txBox="1"/>
          <p:nvPr/>
        </p:nvSpPr>
        <p:spPr>
          <a:xfrm>
            <a:off x="16557441" y="3765821"/>
            <a:ext cx="401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故事一：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Helvetica Neue"/>
              </a:rPr>
              <a:t>顾荣施炙</a:t>
            </a:r>
            <a:endParaRPr lang="zh-CN" altLang="en-US" sz="2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04B1ADC-FCA7-CCCF-809D-E6376A77790E}"/>
              </a:ext>
            </a:extLst>
          </p:cNvPr>
          <p:cNvSpPr txBox="1"/>
          <p:nvPr/>
        </p:nvSpPr>
        <p:spPr>
          <a:xfrm>
            <a:off x="16557441" y="4516867"/>
            <a:ext cx="4701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故事二：谢公与人围棋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474247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9">
            <a:extLst>
              <a:ext uri="{FF2B5EF4-FFF2-40B4-BE49-F238E27FC236}">
                <a16:creationId xmlns:a16="http://schemas.microsoft.com/office/drawing/2014/main" id="{708FE477-2448-E839-1F64-5417AB8623B4}"/>
              </a:ext>
            </a:extLst>
          </p:cNvPr>
          <p:cNvSpPr/>
          <p:nvPr/>
        </p:nvSpPr>
        <p:spPr>
          <a:xfrm>
            <a:off x="-40960" y="0"/>
            <a:ext cx="12225704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7" name="圖片 26" descr="一張含有 文字, 螢幕擷取畫面, Rectangle, 門牌 的圖片&#10;&#10;自動產生的描述">
            <a:extLst>
              <a:ext uri="{FF2B5EF4-FFF2-40B4-BE49-F238E27FC236}">
                <a16:creationId xmlns:a16="http://schemas.microsoft.com/office/drawing/2014/main" id="{6BA878B0-EB8A-55DA-33AD-348F7DA80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7652" y="1247506"/>
            <a:ext cx="2189856" cy="3161824"/>
          </a:xfrm>
          <a:prstGeom prst="rect">
            <a:avLst/>
          </a:prstGeom>
        </p:spPr>
      </p:pic>
      <p:sp>
        <p:nvSpPr>
          <p:cNvPr id="5" name="!!1">
            <a:extLst>
              <a:ext uri="{FF2B5EF4-FFF2-40B4-BE49-F238E27FC236}">
                <a16:creationId xmlns:a16="http://schemas.microsoft.com/office/drawing/2014/main" id="{ECDA5CC0-B8D0-69BE-6F57-281C052C5E04}"/>
              </a:ext>
            </a:extLst>
          </p:cNvPr>
          <p:cNvSpPr/>
          <p:nvPr/>
        </p:nvSpPr>
        <p:spPr>
          <a:xfrm>
            <a:off x="5160617" y="114301"/>
            <a:ext cx="6557465" cy="6488722"/>
          </a:xfrm>
          <a:prstGeom prst="roundRect">
            <a:avLst>
              <a:gd name="adj" fmla="val 16667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" name="!!50">
            <a:extLst>
              <a:ext uri="{FF2B5EF4-FFF2-40B4-BE49-F238E27FC236}">
                <a16:creationId xmlns:a16="http://schemas.microsoft.com/office/drawing/2014/main" id="{956C2173-03C3-195D-7DE0-76F13AEB75A0}"/>
              </a:ext>
            </a:extLst>
          </p:cNvPr>
          <p:cNvSpPr txBox="1"/>
          <p:nvPr/>
        </p:nvSpPr>
        <p:spPr>
          <a:xfrm>
            <a:off x="5612691" y="547634"/>
            <a:ext cx="4225901" cy="8710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小组成员：</a:t>
            </a:r>
            <a:endParaRPr lang="en-US" altLang="zh-TW" sz="3200" dirty="0"/>
          </a:p>
          <a:p>
            <a:endParaRPr lang="en-US" altLang="zh-TW" sz="2800" dirty="0"/>
          </a:p>
          <a:p>
            <a:r>
              <a:rPr lang="zh-TW" altLang="en-US" sz="2800" dirty="0"/>
              <a:t>何浩翔：</a:t>
            </a:r>
            <a:r>
              <a:rPr lang="en-US" altLang="zh-TW" sz="2800" dirty="0"/>
              <a:t>PPT</a:t>
            </a:r>
            <a:r>
              <a:rPr lang="zh-TW" altLang="en-US" sz="2800" dirty="0"/>
              <a:t>制作</a:t>
            </a:r>
            <a:endParaRPr lang="en-US" altLang="zh-TW" sz="2800" dirty="0"/>
          </a:p>
          <a:p>
            <a:r>
              <a:rPr lang="zh-TW" altLang="en-US" sz="2800" dirty="0"/>
              <a:t>黄宇轩：</a:t>
            </a:r>
            <a:r>
              <a:rPr lang="en-US" altLang="zh-TW" sz="2800" dirty="0"/>
              <a:t>PPT</a:t>
            </a:r>
            <a:r>
              <a:rPr lang="zh-TW" altLang="en-US" sz="2800" dirty="0"/>
              <a:t>制作</a:t>
            </a:r>
            <a:endParaRPr lang="en-US" altLang="zh-TW" sz="2800" dirty="0"/>
          </a:p>
          <a:p>
            <a:r>
              <a:rPr lang="zh-TW" altLang="en-US" sz="2800" dirty="0"/>
              <a:t>韦咏诗：演讲</a:t>
            </a:r>
            <a:endParaRPr lang="en-US" altLang="zh-TW" sz="2800" dirty="0"/>
          </a:p>
          <a:p>
            <a:r>
              <a:rPr lang="zh-TW" altLang="en-US" sz="2800" dirty="0"/>
              <a:t>邓茜丹：演讲</a:t>
            </a:r>
            <a:endParaRPr lang="en-US" altLang="zh-TW" sz="2800" dirty="0"/>
          </a:p>
          <a:p>
            <a:r>
              <a:rPr lang="zh-TW" altLang="en-US" sz="2800" dirty="0"/>
              <a:t>秦梓琪：寻找资料</a:t>
            </a:r>
            <a:endParaRPr lang="en-US" altLang="zh-TW" sz="2800" dirty="0"/>
          </a:p>
          <a:p>
            <a:r>
              <a:rPr lang="zh-TW" altLang="en-US" sz="2800" dirty="0"/>
              <a:t>黄奕琂：寻找资料</a:t>
            </a:r>
            <a:endParaRPr lang="en-US" altLang="zh-TW" sz="2800" dirty="0"/>
          </a:p>
          <a:p>
            <a:r>
              <a:rPr lang="zh-TW" altLang="en-US" sz="2800" dirty="0"/>
              <a:t>黄玥：文案编辑</a:t>
            </a:r>
            <a:endParaRPr lang="en-US" altLang="zh-TW" sz="2800" dirty="0"/>
          </a:p>
          <a:p>
            <a:r>
              <a:rPr lang="zh-TW" altLang="en-US" sz="2800" dirty="0"/>
              <a:t>谭依辰：文案编辑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en-US" altLang="zh-CN" sz="2800" dirty="0"/>
          </a:p>
          <a:p>
            <a:endParaRPr lang="en-US" altLang="zh-CN" sz="3200" dirty="0"/>
          </a:p>
          <a:p>
            <a:endParaRPr lang="en-US" altLang="zh-CN" sz="3200" dirty="0"/>
          </a:p>
          <a:p>
            <a:endParaRPr lang="en-US" altLang="zh-CN" sz="3200" dirty="0"/>
          </a:p>
          <a:p>
            <a:endParaRPr lang="en-US" altLang="zh-CN" sz="3200" dirty="0"/>
          </a:p>
          <a:p>
            <a:endParaRPr lang="en-US" altLang="zh-CN" sz="3200" dirty="0"/>
          </a:p>
          <a:p>
            <a:endParaRPr lang="zh-CN" altLang="en-US" sz="3200" dirty="0"/>
          </a:p>
        </p:txBody>
      </p:sp>
      <p:sp>
        <p:nvSpPr>
          <p:cNvPr id="15" name="!!8">
            <a:extLst>
              <a:ext uri="{FF2B5EF4-FFF2-40B4-BE49-F238E27FC236}">
                <a16:creationId xmlns:a16="http://schemas.microsoft.com/office/drawing/2014/main" id="{18C32615-61B5-63D5-8E45-17AC523F1CB1}"/>
              </a:ext>
            </a:extLst>
          </p:cNvPr>
          <p:cNvSpPr/>
          <p:nvPr/>
        </p:nvSpPr>
        <p:spPr>
          <a:xfrm>
            <a:off x="-103920" y="2700096"/>
            <a:ext cx="3685319" cy="78378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96FE9A0-04DA-C45E-54D7-654727D7BCED}"/>
              </a:ext>
            </a:extLst>
          </p:cNvPr>
          <p:cNvSpPr/>
          <p:nvPr/>
        </p:nvSpPr>
        <p:spPr>
          <a:xfrm>
            <a:off x="-103920" y="3483875"/>
            <a:ext cx="4419107" cy="7837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5806552-1933-C45A-D1EF-4DD15713EBDC}"/>
              </a:ext>
            </a:extLst>
          </p:cNvPr>
          <p:cNvSpPr/>
          <p:nvPr/>
        </p:nvSpPr>
        <p:spPr>
          <a:xfrm>
            <a:off x="-108402" y="4258864"/>
            <a:ext cx="5173822" cy="78378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!!896">
            <a:extLst>
              <a:ext uri="{FF2B5EF4-FFF2-40B4-BE49-F238E27FC236}">
                <a16:creationId xmlns:a16="http://schemas.microsoft.com/office/drawing/2014/main" id="{26AE29BD-397E-37EF-437A-01022EA762F3}"/>
              </a:ext>
            </a:extLst>
          </p:cNvPr>
          <p:cNvSpPr/>
          <p:nvPr/>
        </p:nvSpPr>
        <p:spPr>
          <a:xfrm>
            <a:off x="-108402" y="1916316"/>
            <a:ext cx="2940956" cy="7837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8B3785F-4B46-2E6A-672D-C8828AD98289}"/>
              </a:ext>
            </a:extLst>
          </p:cNvPr>
          <p:cNvSpPr txBox="1"/>
          <p:nvPr/>
        </p:nvSpPr>
        <p:spPr>
          <a:xfrm>
            <a:off x="804470" y="1944897"/>
            <a:ext cx="1548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目录</a:t>
            </a:r>
            <a:endParaRPr lang="zh-CN" altLang="en-US" sz="4000" dirty="0"/>
          </a:p>
        </p:txBody>
      </p:sp>
      <p:sp>
        <p:nvSpPr>
          <p:cNvPr id="20" name="!!9">
            <a:extLst>
              <a:ext uri="{FF2B5EF4-FFF2-40B4-BE49-F238E27FC236}">
                <a16:creationId xmlns:a16="http://schemas.microsoft.com/office/drawing/2014/main" id="{5E0A8982-3750-BC4F-5709-6B78CF4660FE}"/>
              </a:ext>
            </a:extLst>
          </p:cNvPr>
          <p:cNvSpPr txBox="1"/>
          <p:nvPr/>
        </p:nvSpPr>
        <p:spPr>
          <a:xfrm>
            <a:off x="132371" y="2828418"/>
            <a:ext cx="3106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世说新语简介</a:t>
            </a:r>
            <a:endParaRPr lang="zh-CN" altLang="en-US" sz="2400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5E9D77C1-F844-9E28-8D54-3238817E31C5}"/>
              </a:ext>
            </a:extLst>
          </p:cNvPr>
          <p:cNvSpPr txBox="1"/>
          <p:nvPr/>
        </p:nvSpPr>
        <p:spPr>
          <a:xfrm>
            <a:off x="139339" y="3668876"/>
            <a:ext cx="401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故事一：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Helvetica Neue"/>
              </a:rPr>
              <a:t>顾荣施炙</a:t>
            </a:r>
            <a:endParaRPr lang="zh-CN" altLang="en-US" sz="2400" dirty="0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763EEF0A-6358-178D-8E65-AF2E82B43B2E}"/>
              </a:ext>
            </a:extLst>
          </p:cNvPr>
          <p:cNvSpPr txBox="1"/>
          <p:nvPr/>
        </p:nvSpPr>
        <p:spPr>
          <a:xfrm>
            <a:off x="139339" y="4419922"/>
            <a:ext cx="4701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故事二：谢公与人围棋</a:t>
            </a:r>
            <a:endParaRPr lang="zh-CN" altLang="en-US" sz="2400" dirty="0"/>
          </a:p>
        </p:txBody>
      </p:sp>
      <p:sp>
        <p:nvSpPr>
          <p:cNvPr id="3" name="!!1002">
            <a:extLst>
              <a:ext uri="{FF2B5EF4-FFF2-40B4-BE49-F238E27FC236}">
                <a16:creationId xmlns:a16="http://schemas.microsoft.com/office/drawing/2014/main" id="{270B5F9B-77B1-A622-F0D1-EA9EDBA9C65D}"/>
              </a:ext>
            </a:extLst>
          </p:cNvPr>
          <p:cNvSpPr/>
          <p:nvPr/>
        </p:nvSpPr>
        <p:spPr>
          <a:xfrm>
            <a:off x="-12266664" y="0"/>
            <a:ext cx="12225704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!!1001">
            <a:extLst>
              <a:ext uri="{FF2B5EF4-FFF2-40B4-BE49-F238E27FC236}">
                <a16:creationId xmlns:a16="http://schemas.microsoft.com/office/drawing/2014/main" id="{113294F8-8D79-C2C7-D37B-5E8277C83F81}"/>
              </a:ext>
            </a:extLst>
          </p:cNvPr>
          <p:cNvSpPr txBox="1"/>
          <p:nvPr/>
        </p:nvSpPr>
        <p:spPr>
          <a:xfrm>
            <a:off x="-12093333" y="2782335"/>
            <a:ext cx="7615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dirty="0">
                <a:solidFill>
                  <a:schemeClr val="bg1"/>
                </a:solidFill>
              </a:rPr>
              <a:t>《</a:t>
            </a:r>
            <a:r>
              <a:rPr lang="zh-TW" altLang="en-US" sz="4000" dirty="0">
                <a:solidFill>
                  <a:schemeClr val="bg1"/>
                </a:solidFill>
              </a:rPr>
              <a:t>世说新语</a:t>
            </a:r>
            <a:r>
              <a:rPr lang="en-US" altLang="zh-TW" sz="4000" dirty="0">
                <a:solidFill>
                  <a:schemeClr val="bg1"/>
                </a:solidFill>
              </a:rPr>
              <a:t>》——</a:t>
            </a:r>
            <a:r>
              <a:rPr lang="zh-TW" altLang="en-US" sz="4000" dirty="0">
                <a:solidFill>
                  <a:schemeClr val="bg1"/>
                </a:solidFill>
              </a:rPr>
              <a:t>故事二则分享</a:t>
            </a:r>
            <a:endParaRPr lang="en-US" altLang="zh-TW" sz="4000" dirty="0">
              <a:solidFill>
                <a:schemeClr val="bg1"/>
              </a:solidFill>
            </a:endParaRPr>
          </a:p>
          <a:p>
            <a:endParaRPr lang="zh-CN" altLang="en-US" sz="4800" dirty="0">
              <a:solidFill>
                <a:schemeClr val="bg1"/>
              </a:solidFill>
            </a:endParaRPr>
          </a:p>
        </p:txBody>
      </p:sp>
      <p:pic>
        <p:nvPicPr>
          <p:cNvPr id="7" name="!!1000" descr="一張含有 文字, 螢幕擷取畫面, Rectangle, 門牌 的圖片&#10;&#10;自動產生的描述">
            <a:extLst>
              <a:ext uri="{FF2B5EF4-FFF2-40B4-BE49-F238E27FC236}">
                <a16:creationId xmlns:a16="http://schemas.microsoft.com/office/drawing/2014/main" id="{9BFABAAA-20EE-2CAE-E69C-81598B3AD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4856" y="0"/>
            <a:ext cx="4094328" cy="6858000"/>
          </a:xfrm>
          <a:prstGeom prst="rect">
            <a:avLst/>
          </a:prstGeom>
        </p:spPr>
      </p:pic>
      <p:pic>
        <p:nvPicPr>
          <p:cNvPr id="11" name="圖片 10" descr="一張含有 文字, 男人, 服裝, 人員 的圖片">
            <a:extLst>
              <a:ext uri="{FF2B5EF4-FFF2-40B4-BE49-F238E27FC236}">
                <a16:creationId xmlns:a16="http://schemas.microsoft.com/office/drawing/2014/main" id="{4C83B3A0-241C-09A4-C52F-C0430144DE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36" y="6886581"/>
            <a:ext cx="3810000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78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F804A040-D069-5426-DFCC-3813B3323931}"/>
              </a:ext>
            </a:extLst>
          </p:cNvPr>
          <p:cNvSpPr/>
          <p:nvPr/>
        </p:nvSpPr>
        <p:spPr>
          <a:xfrm>
            <a:off x="-5250028" y="4263861"/>
            <a:ext cx="5173822" cy="78378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CB85A914-5828-880E-D510-88BC9443F749}"/>
              </a:ext>
            </a:extLst>
          </p:cNvPr>
          <p:cNvSpPr/>
          <p:nvPr/>
        </p:nvSpPr>
        <p:spPr>
          <a:xfrm>
            <a:off x="-5245546" y="3488872"/>
            <a:ext cx="4419107" cy="78378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!!896">
            <a:extLst>
              <a:ext uri="{FF2B5EF4-FFF2-40B4-BE49-F238E27FC236}">
                <a16:creationId xmlns:a16="http://schemas.microsoft.com/office/drawing/2014/main" id="{58301341-E684-498D-5BD2-231F11EE49B7}"/>
              </a:ext>
            </a:extLst>
          </p:cNvPr>
          <p:cNvSpPr/>
          <p:nvPr/>
        </p:nvSpPr>
        <p:spPr>
          <a:xfrm>
            <a:off x="-5250028" y="1921313"/>
            <a:ext cx="2940956" cy="78378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36A07B74-01B4-D8BE-3845-FEFA951934C8}"/>
              </a:ext>
            </a:extLst>
          </p:cNvPr>
          <p:cNvSpPr txBox="1"/>
          <p:nvPr/>
        </p:nvSpPr>
        <p:spPr>
          <a:xfrm>
            <a:off x="-4337156" y="1949894"/>
            <a:ext cx="15487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/>
              <a:t>目录</a:t>
            </a:r>
            <a:endParaRPr lang="zh-CN" altLang="en-US" sz="4000" dirty="0"/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B7542079-1373-8981-6599-1C2BF0200B7C}"/>
              </a:ext>
            </a:extLst>
          </p:cNvPr>
          <p:cNvSpPr txBox="1"/>
          <p:nvPr/>
        </p:nvSpPr>
        <p:spPr>
          <a:xfrm>
            <a:off x="-5002287" y="3673873"/>
            <a:ext cx="4016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故事一：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Helvetica Neue"/>
              </a:rPr>
              <a:t>顾荣施炙</a:t>
            </a:r>
            <a:endParaRPr lang="zh-CN" altLang="en-US" sz="2400" dirty="0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4BF5969A-374F-A388-2095-C25C437546C0}"/>
              </a:ext>
            </a:extLst>
          </p:cNvPr>
          <p:cNvSpPr txBox="1"/>
          <p:nvPr/>
        </p:nvSpPr>
        <p:spPr>
          <a:xfrm>
            <a:off x="-5002287" y="4424919"/>
            <a:ext cx="47019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故事二：</a:t>
            </a:r>
            <a:endParaRPr lang="zh-CN" altLang="en-US" sz="2400" dirty="0"/>
          </a:p>
        </p:txBody>
      </p:sp>
      <p:sp>
        <p:nvSpPr>
          <p:cNvPr id="3" name="!!9">
            <a:extLst>
              <a:ext uri="{FF2B5EF4-FFF2-40B4-BE49-F238E27FC236}">
                <a16:creationId xmlns:a16="http://schemas.microsoft.com/office/drawing/2014/main" id="{D3908CAE-8662-7657-4F9B-5AE618FB05DA}"/>
              </a:ext>
            </a:extLst>
          </p:cNvPr>
          <p:cNvSpPr/>
          <p:nvPr/>
        </p:nvSpPr>
        <p:spPr>
          <a:xfrm>
            <a:off x="-27260" y="0"/>
            <a:ext cx="12225704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2ACCAA4-C26B-634A-A006-7F31C51C4088}"/>
              </a:ext>
            </a:extLst>
          </p:cNvPr>
          <p:cNvSpPr txBox="1"/>
          <p:nvPr/>
        </p:nvSpPr>
        <p:spPr>
          <a:xfrm>
            <a:off x="6451360" y="-4450746"/>
            <a:ext cx="3037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/>
              <a:t>小组成员：</a:t>
            </a:r>
            <a:endParaRPr lang="zh-CN" altLang="en-US" sz="3200" dirty="0"/>
          </a:p>
        </p:txBody>
      </p:sp>
      <p:sp>
        <p:nvSpPr>
          <p:cNvPr id="11" name="!!1">
            <a:extLst>
              <a:ext uri="{FF2B5EF4-FFF2-40B4-BE49-F238E27FC236}">
                <a16:creationId xmlns:a16="http://schemas.microsoft.com/office/drawing/2014/main" id="{7E854470-AA58-D89F-F16D-CFC6CCD7481A}"/>
              </a:ext>
            </a:extLst>
          </p:cNvPr>
          <p:cNvSpPr/>
          <p:nvPr/>
        </p:nvSpPr>
        <p:spPr>
          <a:xfrm>
            <a:off x="4804331" y="173778"/>
            <a:ext cx="6357678" cy="630677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!!50">
            <a:extLst>
              <a:ext uri="{FF2B5EF4-FFF2-40B4-BE49-F238E27FC236}">
                <a16:creationId xmlns:a16="http://schemas.microsoft.com/office/drawing/2014/main" id="{56E209A0-2063-3937-4207-A506B30AED71}"/>
              </a:ext>
            </a:extLst>
          </p:cNvPr>
          <p:cNvSpPr txBox="1"/>
          <p:nvPr/>
        </p:nvSpPr>
        <p:spPr>
          <a:xfrm>
            <a:off x="4913488" y="598779"/>
            <a:ext cx="601627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        </a:t>
            </a:r>
            <a:r>
              <a:rPr lang="en-US" altLang="zh-CN" sz="2000" dirty="0"/>
              <a:t>《</a:t>
            </a:r>
            <a:r>
              <a:rPr lang="zh-CN" altLang="en-US" sz="2000" dirty="0"/>
              <a:t>世说新语</a:t>
            </a:r>
            <a:r>
              <a:rPr lang="en-US" altLang="zh-CN" sz="2000" dirty="0"/>
              <a:t>》</a:t>
            </a:r>
            <a:r>
              <a:rPr lang="zh-CN" altLang="en-US" sz="2000" dirty="0"/>
              <a:t>共分为</a:t>
            </a:r>
            <a:r>
              <a:rPr lang="en-US" altLang="zh-CN" sz="2000" dirty="0"/>
              <a:t>36</a:t>
            </a:r>
            <a:r>
              <a:rPr lang="zh-CN" altLang="en-US" sz="2000" dirty="0"/>
              <a:t>卷，主要分为五个类别：德行、言语、风度、时宜和文学。书中包含了大量关于东汉末年到南朝时期士人的故事和轶事，尤其是那些名士的言行、趣闻和智慧。这些故事通常简短而生动，通过对话和情景描绘，展现了人物的个性、才华和处世哲学。</a:t>
            </a:r>
            <a:endParaRPr lang="en-US" altLang="zh-CN" sz="2000" dirty="0"/>
          </a:p>
          <a:p>
            <a:r>
              <a:rPr lang="en-US" altLang="zh-CN" sz="2000" dirty="0"/>
              <a:t>       </a:t>
            </a:r>
          </a:p>
          <a:p>
            <a:endParaRPr lang="en-US" altLang="zh-CN" sz="2000" dirty="0"/>
          </a:p>
          <a:p>
            <a:r>
              <a:rPr lang="en-US" altLang="zh-CN" sz="2000" dirty="0"/>
              <a:t>       《</a:t>
            </a:r>
            <a:r>
              <a:rPr lang="zh-CN" altLang="en-US" sz="2000" dirty="0"/>
              <a:t>世说新语</a:t>
            </a:r>
            <a:r>
              <a:rPr lang="en-US" altLang="zh-CN" sz="2000" dirty="0"/>
              <a:t>》</a:t>
            </a:r>
            <a:r>
              <a:rPr lang="zh-CN" altLang="en-US" sz="2000" dirty="0"/>
              <a:t>在中国文学史上具有深远的影响。它不仅为后代的散文创作提供了丰富的素材和灵感，还对后来的小说、戏剧等文学形式产生了影响。此外，该书的故事和人物也成为了许多文学作品、绘画和戏曲的题材。</a:t>
            </a:r>
          </a:p>
          <a:p>
            <a:r>
              <a:rPr lang="zh-CN" altLang="en-US" sz="2000" dirty="0"/>
              <a:t>在古代文学研究中，</a:t>
            </a:r>
            <a:r>
              <a:rPr lang="en-US" altLang="zh-CN" sz="2000" dirty="0"/>
              <a:t>《</a:t>
            </a:r>
            <a:r>
              <a:rPr lang="zh-CN" altLang="en-US" sz="2000" dirty="0"/>
              <a:t>世说新语</a:t>
            </a:r>
            <a:r>
              <a:rPr lang="en-US" altLang="zh-CN" sz="2000" dirty="0"/>
              <a:t>》</a:t>
            </a:r>
            <a:r>
              <a:rPr lang="zh-CN" altLang="en-US" sz="2000" dirty="0"/>
              <a:t>常常被视为研究魏晋南北朝时期士人风尚和文化精神的重要资料。其内容的多样性和深刻性，使得后世的学者和读者不断从中发掘出新的见解和感悟。</a:t>
            </a:r>
          </a:p>
          <a:p>
            <a:endParaRPr lang="zh-CN" altLang="en-US" dirty="0"/>
          </a:p>
        </p:txBody>
      </p:sp>
      <p:sp>
        <p:nvSpPr>
          <p:cNvPr id="21" name="!!8">
            <a:extLst>
              <a:ext uri="{FF2B5EF4-FFF2-40B4-BE49-F238E27FC236}">
                <a16:creationId xmlns:a16="http://schemas.microsoft.com/office/drawing/2014/main" id="{2C5FA230-9A4D-B819-0D5F-1CF060E6EB34}"/>
              </a:ext>
            </a:extLst>
          </p:cNvPr>
          <p:cNvSpPr/>
          <p:nvPr/>
        </p:nvSpPr>
        <p:spPr>
          <a:xfrm>
            <a:off x="-373631" y="48169"/>
            <a:ext cx="2707343" cy="66004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!!9">
            <a:extLst>
              <a:ext uri="{FF2B5EF4-FFF2-40B4-BE49-F238E27FC236}">
                <a16:creationId xmlns:a16="http://schemas.microsoft.com/office/drawing/2014/main" id="{9D6EA34E-33DF-AE4C-00E7-5F70F46B7027}"/>
              </a:ext>
            </a:extLst>
          </p:cNvPr>
          <p:cNvSpPr txBox="1"/>
          <p:nvPr/>
        </p:nvSpPr>
        <p:spPr>
          <a:xfrm>
            <a:off x="0" y="137114"/>
            <a:ext cx="2707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世说新语简介</a:t>
            </a:r>
            <a:endParaRPr lang="zh-CN" altLang="en-US" sz="2400" dirty="0"/>
          </a:p>
        </p:txBody>
      </p:sp>
      <p:pic>
        <p:nvPicPr>
          <p:cNvPr id="5" name="圖片 4" descr="一張含有 文字, 男人, 服裝, 人員 的圖片">
            <a:extLst>
              <a:ext uri="{FF2B5EF4-FFF2-40B4-BE49-F238E27FC236}">
                <a16:creationId xmlns:a16="http://schemas.microsoft.com/office/drawing/2014/main" id="{FC06B6A5-B3E1-5EE2-28D2-CF5A76F4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5" y="1062905"/>
            <a:ext cx="3810000" cy="5200650"/>
          </a:xfrm>
          <a:prstGeom prst="rect">
            <a:avLst/>
          </a:prstGeom>
        </p:spPr>
      </p:pic>
      <p:sp>
        <p:nvSpPr>
          <p:cNvPr id="10" name="手繪多邊形: 圖案 9">
            <a:extLst>
              <a:ext uri="{FF2B5EF4-FFF2-40B4-BE49-F238E27FC236}">
                <a16:creationId xmlns:a16="http://schemas.microsoft.com/office/drawing/2014/main" id="{2F3DE230-4FEB-CB03-E094-1E0ECDE4668D}"/>
              </a:ext>
            </a:extLst>
          </p:cNvPr>
          <p:cNvSpPr/>
          <p:nvPr/>
        </p:nvSpPr>
        <p:spPr>
          <a:xfrm>
            <a:off x="-6058303" y="6841226"/>
            <a:ext cx="6031043" cy="3429000"/>
          </a:xfrm>
          <a:custGeom>
            <a:avLst/>
            <a:gdLst>
              <a:gd name="connsiteX0" fmla="*/ 0 w 6031043"/>
              <a:gd name="connsiteY0" fmla="*/ 0 h 3429000"/>
              <a:gd name="connsiteX1" fmla="*/ 4702767 w 6031043"/>
              <a:gd name="connsiteY1" fmla="*/ 0 h 3429000"/>
              <a:gd name="connsiteX2" fmla="*/ 4701915 w 6031043"/>
              <a:gd name="connsiteY2" fmla="*/ 16775 h 3429000"/>
              <a:gd name="connsiteX3" fmla="*/ 6031043 w 6031043"/>
              <a:gd name="connsiteY3" fmla="*/ 1337668 h 3429000"/>
              <a:gd name="connsiteX4" fmla="*/ 6031043 w 6031043"/>
              <a:gd name="connsiteY4" fmla="*/ 3429000 h 3429000"/>
              <a:gd name="connsiteX5" fmla="*/ 0 w 6031043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1043" h="3429000">
                <a:moveTo>
                  <a:pt x="0" y="0"/>
                </a:moveTo>
                <a:lnTo>
                  <a:pt x="4702767" y="0"/>
                </a:lnTo>
                <a:lnTo>
                  <a:pt x="4701915" y="16775"/>
                </a:lnTo>
                <a:cubicBezTo>
                  <a:pt x="4701915" y="746284"/>
                  <a:pt x="5296986" y="1337668"/>
                  <a:pt x="6031043" y="1337668"/>
                </a:cubicBezTo>
                <a:lnTo>
                  <a:pt x="6031043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手繪多邊形: 圖案 15">
            <a:extLst>
              <a:ext uri="{FF2B5EF4-FFF2-40B4-BE49-F238E27FC236}">
                <a16:creationId xmlns:a16="http://schemas.microsoft.com/office/drawing/2014/main" id="{BDD6518D-D99F-0869-D946-F7853084DF2A}"/>
              </a:ext>
            </a:extLst>
          </p:cNvPr>
          <p:cNvSpPr/>
          <p:nvPr/>
        </p:nvSpPr>
        <p:spPr>
          <a:xfrm>
            <a:off x="-6031043" y="-3429000"/>
            <a:ext cx="6031043" cy="3429000"/>
          </a:xfrm>
          <a:custGeom>
            <a:avLst/>
            <a:gdLst>
              <a:gd name="connsiteX0" fmla="*/ 0 w 6031043"/>
              <a:gd name="connsiteY0" fmla="*/ 0 h 3429000"/>
              <a:gd name="connsiteX1" fmla="*/ 6031043 w 6031043"/>
              <a:gd name="connsiteY1" fmla="*/ 0 h 3429000"/>
              <a:gd name="connsiteX2" fmla="*/ 6031043 w 6031043"/>
              <a:gd name="connsiteY2" fmla="*/ 2112787 h 3429000"/>
              <a:gd name="connsiteX3" fmla="*/ 4708777 w 6031043"/>
              <a:gd name="connsiteY3" fmla="*/ 3298626 h 3429000"/>
              <a:gd name="connsiteX4" fmla="*/ 4702153 w 6031043"/>
              <a:gd name="connsiteY4" fmla="*/ 3429000 h 3429000"/>
              <a:gd name="connsiteX5" fmla="*/ 0 w 6031043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1043" h="3429000">
                <a:moveTo>
                  <a:pt x="0" y="0"/>
                </a:moveTo>
                <a:lnTo>
                  <a:pt x="6031043" y="0"/>
                </a:lnTo>
                <a:lnTo>
                  <a:pt x="6031043" y="2112787"/>
                </a:lnTo>
                <a:cubicBezTo>
                  <a:pt x="5342865" y="2112787"/>
                  <a:pt x="4776842" y="2632558"/>
                  <a:pt x="4708777" y="3298626"/>
                </a:cubicBezTo>
                <a:lnTo>
                  <a:pt x="4702153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手繪多邊形: 圖案 17">
            <a:extLst>
              <a:ext uri="{FF2B5EF4-FFF2-40B4-BE49-F238E27FC236}">
                <a16:creationId xmlns:a16="http://schemas.microsoft.com/office/drawing/2014/main" id="{4A01C82E-7A50-29AB-F58F-3120633ED478}"/>
              </a:ext>
            </a:extLst>
          </p:cNvPr>
          <p:cNvSpPr/>
          <p:nvPr/>
        </p:nvSpPr>
        <p:spPr>
          <a:xfrm>
            <a:off x="12191999" y="6841226"/>
            <a:ext cx="6161808" cy="3429000"/>
          </a:xfrm>
          <a:custGeom>
            <a:avLst/>
            <a:gdLst>
              <a:gd name="connsiteX0" fmla="*/ 1334720 w 6161808"/>
              <a:gd name="connsiteY0" fmla="*/ 0 h 3429000"/>
              <a:gd name="connsiteX1" fmla="*/ 6161808 w 6161808"/>
              <a:gd name="connsiteY1" fmla="*/ 0 h 3429000"/>
              <a:gd name="connsiteX2" fmla="*/ 6161808 w 6161808"/>
              <a:gd name="connsiteY2" fmla="*/ 3429000 h 3429000"/>
              <a:gd name="connsiteX3" fmla="*/ 0 w 6161808"/>
              <a:gd name="connsiteY3" fmla="*/ 3429000 h 3429000"/>
              <a:gd name="connsiteX4" fmla="*/ 0 w 6161808"/>
              <a:gd name="connsiteY4" fmla="*/ 1337344 h 3429000"/>
              <a:gd name="connsiteX5" fmla="*/ 6444 w 6161808"/>
              <a:gd name="connsiteY5" fmla="*/ 1337667 h 3429000"/>
              <a:gd name="connsiteX6" fmla="*/ 1335572 w 6161808"/>
              <a:gd name="connsiteY6" fmla="*/ 1677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1808" h="3429000">
                <a:moveTo>
                  <a:pt x="1334720" y="0"/>
                </a:moveTo>
                <a:lnTo>
                  <a:pt x="6161808" y="0"/>
                </a:lnTo>
                <a:lnTo>
                  <a:pt x="6161808" y="3429000"/>
                </a:lnTo>
                <a:lnTo>
                  <a:pt x="0" y="3429000"/>
                </a:lnTo>
                <a:lnTo>
                  <a:pt x="0" y="1337344"/>
                </a:lnTo>
                <a:lnTo>
                  <a:pt x="6444" y="1337667"/>
                </a:lnTo>
                <a:cubicBezTo>
                  <a:pt x="740501" y="1337667"/>
                  <a:pt x="1335572" y="746283"/>
                  <a:pt x="1335572" y="1677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手繪多邊形: 圖案 16">
            <a:extLst>
              <a:ext uri="{FF2B5EF4-FFF2-40B4-BE49-F238E27FC236}">
                <a16:creationId xmlns:a16="http://schemas.microsoft.com/office/drawing/2014/main" id="{BBE52362-5536-119C-93D9-AC6847A12143}"/>
              </a:ext>
            </a:extLst>
          </p:cNvPr>
          <p:cNvSpPr/>
          <p:nvPr/>
        </p:nvSpPr>
        <p:spPr>
          <a:xfrm>
            <a:off x="12191999" y="-3429000"/>
            <a:ext cx="6161807" cy="3429000"/>
          </a:xfrm>
          <a:custGeom>
            <a:avLst/>
            <a:gdLst>
              <a:gd name="connsiteX0" fmla="*/ 0 w 6161807"/>
              <a:gd name="connsiteY0" fmla="*/ 0 h 3429000"/>
              <a:gd name="connsiteX1" fmla="*/ 6161807 w 6161807"/>
              <a:gd name="connsiteY1" fmla="*/ 0 h 3429000"/>
              <a:gd name="connsiteX2" fmla="*/ 6161807 w 6161807"/>
              <a:gd name="connsiteY2" fmla="*/ 3429000 h 3429000"/>
              <a:gd name="connsiteX3" fmla="*/ 1335573 w 6161807"/>
              <a:gd name="connsiteY3" fmla="*/ 3429000 h 3429000"/>
              <a:gd name="connsiteX4" fmla="*/ 6445 w 6161807"/>
              <a:gd name="connsiteY4" fmla="*/ 2108107 h 3429000"/>
              <a:gd name="connsiteX5" fmla="*/ 0 w 6161807"/>
              <a:gd name="connsiteY5" fmla="*/ 210843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61807" h="3429000">
                <a:moveTo>
                  <a:pt x="0" y="0"/>
                </a:moveTo>
                <a:lnTo>
                  <a:pt x="6161807" y="0"/>
                </a:lnTo>
                <a:lnTo>
                  <a:pt x="6161807" y="3429000"/>
                </a:lnTo>
                <a:lnTo>
                  <a:pt x="1335573" y="3429000"/>
                </a:lnTo>
                <a:cubicBezTo>
                  <a:pt x="1335573" y="2699491"/>
                  <a:pt x="740502" y="2108107"/>
                  <a:pt x="6445" y="2108107"/>
                </a:cubicBezTo>
                <a:lnTo>
                  <a:pt x="0" y="210843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333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!!3000">
            <a:extLst>
              <a:ext uri="{FF2B5EF4-FFF2-40B4-BE49-F238E27FC236}">
                <a16:creationId xmlns:a16="http://schemas.microsoft.com/office/drawing/2014/main" id="{7CC38DEE-7154-26AA-2ABC-763705C4589B}"/>
              </a:ext>
            </a:extLst>
          </p:cNvPr>
          <p:cNvSpPr/>
          <p:nvPr/>
        </p:nvSpPr>
        <p:spPr>
          <a:xfrm>
            <a:off x="0" y="0"/>
            <a:ext cx="1222570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!!6">
            <a:extLst>
              <a:ext uri="{FF2B5EF4-FFF2-40B4-BE49-F238E27FC236}">
                <a16:creationId xmlns:a16="http://schemas.microsoft.com/office/drawing/2014/main" id="{35F03111-511B-B4DD-FDB2-CEF916234C8E}"/>
              </a:ext>
            </a:extLst>
          </p:cNvPr>
          <p:cNvSpPr/>
          <p:nvPr/>
        </p:nvSpPr>
        <p:spPr>
          <a:xfrm>
            <a:off x="12778483" y="1301654"/>
            <a:ext cx="5344833" cy="36359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!!4">
            <a:extLst>
              <a:ext uri="{FF2B5EF4-FFF2-40B4-BE49-F238E27FC236}">
                <a16:creationId xmlns:a16="http://schemas.microsoft.com/office/drawing/2014/main" id="{59F20595-51E7-A817-21E4-F76A7FF6C77D}"/>
              </a:ext>
            </a:extLst>
          </p:cNvPr>
          <p:cNvSpPr/>
          <p:nvPr/>
        </p:nvSpPr>
        <p:spPr>
          <a:xfrm>
            <a:off x="12832128" y="1385659"/>
            <a:ext cx="5144042" cy="33975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!!3">
            <a:extLst>
              <a:ext uri="{FF2B5EF4-FFF2-40B4-BE49-F238E27FC236}">
                <a16:creationId xmlns:a16="http://schemas.microsoft.com/office/drawing/2014/main" id="{DD1A45EF-283C-33F9-7B50-19B5AFFBDCBA}"/>
              </a:ext>
            </a:extLst>
          </p:cNvPr>
          <p:cNvSpPr/>
          <p:nvPr/>
        </p:nvSpPr>
        <p:spPr>
          <a:xfrm>
            <a:off x="568396" y="7166709"/>
            <a:ext cx="3809278" cy="54288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CCF98F43-4A38-BB2F-0197-786C2B7B66C1}"/>
              </a:ext>
            </a:extLst>
          </p:cNvPr>
          <p:cNvSpPr txBox="1"/>
          <p:nvPr/>
        </p:nvSpPr>
        <p:spPr>
          <a:xfrm>
            <a:off x="13056869" y="1766753"/>
            <a:ext cx="3544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i="0" dirty="0">
                <a:solidFill>
                  <a:srgbClr val="191B1F"/>
                </a:solidFill>
                <a:effectLst/>
                <a:latin typeface="-apple-system"/>
              </a:rPr>
              <a:t>顾荣在洛阳，尝应人请。觉行炙人有欲炙之色，因辍己施焉，同坐嗤之。荣曰：“岂有终日执之而不知其味者乎？”后遭乱渡江，每经危难，常有一人左右己。问其所以，乃受炙人也。</a:t>
            </a:r>
            <a:endParaRPr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553CC4D-3A1C-F851-C8F1-03EB7CFB1556}"/>
              </a:ext>
            </a:extLst>
          </p:cNvPr>
          <p:cNvSpPr/>
          <p:nvPr/>
        </p:nvSpPr>
        <p:spPr>
          <a:xfrm>
            <a:off x="4573022" y="7459508"/>
            <a:ext cx="913313" cy="12544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6670062-63C9-53E3-96E2-BC2E2AC389E8}"/>
              </a:ext>
            </a:extLst>
          </p:cNvPr>
          <p:cNvSpPr/>
          <p:nvPr/>
        </p:nvSpPr>
        <p:spPr>
          <a:xfrm>
            <a:off x="5486335" y="7805203"/>
            <a:ext cx="913313" cy="12544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B6C4086-A690-1467-264E-46DD20B07997}"/>
              </a:ext>
            </a:extLst>
          </p:cNvPr>
          <p:cNvSpPr/>
          <p:nvPr/>
        </p:nvSpPr>
        <p:spPr>
          <a:xfrm>
            <a:off x="7336466" y="8502153"/>
            <a:ext cx="913313" cy="13400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27C7CE-438F-6BCA-9317-9BF7CE40C322}"/>
              </a:ext>
            </a:extLst>
          </p:cNvPr>
          <p:cNvSpPr/>
          <p:nvPr/>
        </p:nvSpPr>
        <p:spPr>
          <a:xfrm>
            <a:off x="9163092" y="9214978"/>
            <a:ext cx="913313" cy="125448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E9D6AD7-983A-DF36-1054-3874A3379ACC}"/>
              </a:ext>
            </a:extLst>
          </p:cNvPr>
          <p:cNvSpPr/>
          <p:nvPr/>
        </p:nvSpPr>
        <p:spPr>
          <a:xfrm>
            <a:off x="6399648" y="8049488"/>
            <a:ext cx="913313" cy="15969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0DD4DEB-FA48-D1FA-EB9D-694F74679738}"/>
              </a:ext>
            </a:extLst>
          </p:cNvPr>
          <p:cNvSpPr/>
          <p:nvPr/>
        </p:nvSpPr>
        <p:spPr>
          <a:xfrm>
            <a:off x="8249779" y="8979217"/>
            <a:ext cx="913313" cy="90191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270480D-409F-80CA-8850-9EBA002DF90B}"/>
              </a:ext>
            </a:extLst>
          </p:cNvPr>
          <p:cNvSpPr/>
          <p:nvPr/>
        </p:nvSpPr>
        <p:spPr>
          <a:xfrm>
            <a:off x="10989718" y="9963461"/>
            <a:ext cx="913313" cy="125448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0A482180-2E90-53A3-D2FA-16106AA6682B}"/>
              </a:ext>
            </a:extLst>
          </p:cNvPr>
          <p:cNvSpPr/>
          <p:nvPr/>
        </p:nvSpPr>
        <p:spPr>
          <a:xfrm>
            <a:off x="10076405" y="9677969"/>
            <a:ext cx="913313" cy="14561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" name="圖片 4" descr="一張含有 圖畫, 油畫, 藝術, 文字 的圖片&#10;&#10;自動產生的描述">
            <a:extLst>
              <a:ext uri="{FF2B5EF4-FFF2-40B4-BE49-F238E27FC236}">
                <a16:creationId xmlns:a16="http://schemas.microsoft.com/office/drawing/2014/main" id="{67184489-E378-9AAF-1653-8577E42D8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4" y="7279738"/>
            <a:ext cx="3232422" cy="461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橢圓 18">
            <a:extLst>
              <a:ext uri="{FF2B5EF4-FFF2-40B4-BE49-F238E27FC236}">
                <a16:creationId xmlns:a16="http://schemas.microsoft.com/office/drawing/2014/main" id="{C65D76CC-B0BF-811D-CF57-615B8A99C8EA}"/>
              </a:ext>
            </a:extLst>
          </p:cNvPr>
          <p:cNvSpPr/>
          <p:nvPr/>
        </p:nvSpPr>
        <p:spPr>
          <a:xfrm>
            <a:off x="2125781" y="6924843"/>
            <a:ext cx="4297372" cy="426969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A87FBC6E-BBC9-3F31-8B2C-FABAF583F4F6}"/>
              </a:ext>
            </a:extLst>
          </p:cNvPr>
          <p:cNvSpPr/>
          <p:nvPr/>
        </p:nvSpPr>
        <p:spPr>
          <a:xfrm>
            <a:off x="4701916" y="2113354"/>
            <a:ext cx="2672427" cy="26596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手繪多邊形: 圖案 34">
            <a:extLst>
              <a:ext uri="{FF2B5EF4-FFF2-40B4-BE49-F238E27FC236}">
                <a16:creationId xmlns:a16="http://schemas.microsoft.com/office/drawing/2014/main" id="{221FB3FB-CEEA-FEB6-8537-91C41DE8D180}"/>
              </a:ext>
            </a:extLst>
          </p:cNvPr>
          <p:cNvSpPr/>
          <p:nvPr/>
        </p:nvSpPr>
        <p:spPr>
          <a:xfrm>
            <a:off x="854" y="3442173"/>
            <a:ext cx="6063197" cy="3415883"/>
          </a:xfrm>
          <a:custGeom>
            <a:avLst/>
            <a:gdLst>
              <a:gd name="connsiteX0" fmla="*/ 0 w 6031043"/>
              <a:gd name="connsiteY0" fmla="*/ 0 h 3429000"/>
              <a:gd name="connsiteX1" fmla="*/ 4702767 w 6031043"/>
              <a:gd name="connsiteY1" fmla="*/ 0 h 3429000"/>
              <a:gd name="connsiteX2" fmla="*/ 4701915 w 6031043"/>
              <a:gd name="connsiteY2" fmla="*/ 16775 h 3429000"/>
              <a:gd name="connsiteX3" fmla="*/ 6031043 w 6031043"/>
              <a:gd name="connsiteY3" fmla="*/ 1337668 h 3429000"/>
              <a:gd name="connsiteX4" fmla="*/ 6031043 w 6031043"/>
              <a:gd name="connsiteY4" fmla="*/ 3429000 h 3429000"/>
              <a:gd name="connsiteX5" fmla="*/ 0 w 6031043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1043" h="3429000">
                <a:moveTo>
                  <a:pt x="0" y="0"/>
                </a:moveTo>
                <a:lnTo>
                  <a:pt x="4702767" y="0"/>
                </a:lnTo>
                <a:lnTo>
                  <a:pt x="4701915" y="16775"/>
                </a:lnTo>
                <a:cubicBezTo>
                  <a:pt x="4701915" y="746284"/>
                  <a:pt x="5296986" y="1337668"/>
                  <a:pt x="6031043" y="1337668"/>
                </a:cubicBezTo>
                <a:lnTo>
                  <a:pt x="6031043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手繪多邊形: 圖案 35">
            <a:extLst>
              <a:ext uri="{FF2B5EF4-FFF2-40B4-BE49-F238E27FC236}">
                <a16:creationId xmlns:a16="http://schemas.microsoft.com/office/drawing/2014/main" id="{92FA61E5-F05D-4C61-020A-792BEBE218A8}"/>
              </a:ext>
            </a:extLst>
          </p:cNvPr>
          <p:cNvSpPr/>
          <p:nvPr/>
        </p:nvSpPr>
        <p:spPr>
          <a:xfrm>
            <a:off x="6031045" y="3442173"/>
            <a:ext cx="6194659" cy="3415883"/>
          </a:xfrm>
          <a:custGeom>
            <a:avLst/>
            <a:gdLst>
              <a:gd name="connsiteX0" fmla="*/ 1334720 w 6161808"/>
              <a:gd name="connsiteY0" fmla="*/ 0 h 3429000"/>
              <a:gd name="connsiteX1" fmla="*/ 6161808 w 6161808"/>
              <a:gd name="connsiteY1" fmla="*/ 0 h 3429000"/>
              <a:gd name="connsiteX2" fmla="*/ 6161808 w 6161808"/>
              <a:gd name="connsiteY2" fmla="*/ 3429000 h 3429000"/>
              <a:gd name="connsiteX3" fmla="*/ 0 w 6161808"/>
              <a:gd name="connsiteY3" fmla="*/ 3429000 h 3429000"/>
              <a:gd name="connsiteX4" fmla="*/ 0 w 6161808"/>
              <a:gd name="connsiteY4" fmla="*/ 1337344 h 3429000"/>
              <a:gd name="connsiteX5" fmla="*/ 6444 w 6161808"/>
              <a:gd name="connsiteY5" fmla="*/ 1337667 h 3429000"/>
              <a:gd name="connsiteX6" fmla="*/ 1335572 w 6161808"/>
              <a:gd name="connsiteY6" fmla="*/ 1677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1808" h="3429000">
                <a:moveTo>
                  <a:pt x="1334720" y="0"/>
                </a:moveTo>
                <a:lnTo>
                  <a:pt x="6161808" y="0"/>
                </a:lnTo>
                <a:lnTo>
                  <a:pt x="6161808" y="3429000"/>
                </a:lnTo>
                <a:lnTo>
                  <a:pt x="0" y="3429000"/>
                </a:lnTo>
                <a:lnTo>
                  <a:pt x="0" y="1337344"/>
                </a:lnTo>
                <a:lnTo>
                  <a:pt x="6444" y="1337667"/>
                </a:lnTo>
                <a:cubicBezTo>
                  <a:pt x="740501" y="1337667"/>
                  <a:pt x="1335572" y="746283"/>
                  <a:pt x="1335572" y="1677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7" name="手繪多邊形: 圖案 36">
            <a:extLst>
              <a:ext uri="{FF2B5EF4-FFF2-40B4-BE49-F238E27FC236}">
                <a16:creationId xmlns:a16="http://schemas.microsoft.com/office/drawing/2014/main" id="{F7D21294-43F8-24AC-4F20-0B4EC7A56C89}"/>
              </a:ext>
            </a:extLst>
          </p:cNvPr>
          <p:cNvSpPr/>
          <p:nvPr/>
        </p:nvSpPr>
        <p:spPr>
          <a:xfrm>
            <a:off x="6031044" y="-1585"/>
            <a:ext cx="6194659" cy="3430585"/>
          </a:xfrm>
          <a:custGeom>
            <a:avLst/>
            <a:gdLst>
              <a:gd name="connsiteX0" fmla="*/ 0 w 6161807"/>
              <a:gd name="connsiteY0" fmla="*/ 0 h 3429000"/>
              <a:gd name="connsiteX1" fmla="*/ 6161807 w 6161807"/>
              <a:gd name="connsiteY1" fmla="*/ 0 h 3429000"/>
              <a:gd name="connsiteX2" fmla="*/ 6161807 w 6161807"/>
              <a:gd name="connsiteY2" fmla="*/ 3429000 h 3429000"/>
              <a:gd name="connsiteX3" fmla="*/ 1335573 w 6161807"/>
              <a:gd name="connsiteY3" fmla="*/ 3429000 h 3429000"/>
              <a:gd name="connsiteX4" fmla="*/ 6445 w 6161807"/>
              <a:gd name="connsiteY4" fmla="*/ 2108107 h 3429000"/>
              <a:gd name="connsiteX5" fmla="*/ 0 w 6161807"/>
              <a:gd name="connsiteY5" fmla="*/ 210843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61807" h="3429000">
                <a:moveTo>
                  <a:pt x="0" y="0"/>
                </a:moveTo>
                <a:lnTo>
                  <a:pt x="6161807" y="0"/>
                </a:lnTo>
                <a:lnTo>
                  <a:pt x="6161807" y="3429000"/>
                </a:lnTo>
                <a:lnTo>
                  <a:pt x="1335573" y="3429000"/>
                </a:lnTo>
                <a:cubicBezTo>
                  <a:pt x="1335573" y="2699491"/>
                  <a:pt x="740502" y="2108107"/>
                  <a:pt x="6445" y="2108107"/>
                </a:cubicBezTo>
                <a:lnTo>
                  <a:pt x="0" y="210843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8" name="手繪多邊形: 圖案 37">
            <a:extLst>
              <a:ext uri="{FF2B5EF4-FFF2-40B4-BE49-F238E27FC236}">
                <a16:creationId xmlns:a16="http://schemas.microsoft.com/office/drawing/2014/main" id="{569B5741-1FB8-1702-BDBB-DFA46EAF5A5F}"/>
              </a:ext>
            </a:extLst>
          </p:cNvPr>
          <p:cNvSpPr/>
          <p:nvPr/>
        </p:nvSpPr>
        <p:spPr>
          <a:xfrm>
            <a:off x="0" y="5794"/>
            <a:ext cx="6063197" cy="3415883"/>
          </a:xfrm>
          <a:custGeom>
            <a:avLst/>
            <a:gdLst>
              <a:gd name="connsiteX0" fmla="*/ 0 w 6031043"/>
              <a:gd name="connsiteY0" fmla="*/ 0 h 3429000"/>
              <a:gd name="connsiteX1" fmla="*/ 6031043 w 6031043"/>
              <a:gd name="connsiteY1" fmla="*/ 0 h 3429000"/>
              <a:gd name="connsiteX2" fmla="*/ 6031043 w 6031043"/>
              <a:gd name="connsiteY2" fmla="*/ 2112787 h 3429000"/>
              <a:gd name="connsiteX3" fmla="*/ 4708777 w 6031043"/>
              <a:gd name="connsiteY3" fmla="*/ 3298626 h 3429000"/>
              <a:gd name="connsiteX4" fmla="*/ 4702153 w 6031043"/>
              <a:gd name="connsiteY4" fmla="*/ 3429000 h 3429000"/>
              <a:gd name="connsiteX5" fmla="*/ 0 w 6031043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1043" h="3429000">
                <a:moveTo>
                  <a:pt x="0" y="0"/>
                </a:moveTo>
                <a:lnTo>
                  <a:pt x="6031043" y="0"/>
                </a:lnTo>
                <a:lnTo>
                  <a:pt x="6031043" y="2112787"/>
                </a:lnTo>
                <a:cubicBezTo>
                  <a:pt x="5342865" y="2112787"/>
                  <a:pt x="4776842" y="2632558"/>
                  <a:pt x="4708777" y="3298626"/>
                </a:cubicBezTo>
                <a:lnTo>
                  <a:pt x="4702153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9" name="!!99">
            <a:extLst>
              <a:ext uri="{FF2B5EF4-FFF2-40B4-BE49-F238E27FC236}">
                <a16:creationId xmlns:a16="http://schemas.microsoft.com/office/drawing/2014/main" id="{E3C0AAB6-64E5-3A56-AA71-0B62DFF41190}"/>
              </a:ext>
            </a:extLst>
          </p:cNvPr>
          <p:cNvSpPr txBox="1"/>
          <p:nvPr/>
        </p:nvSpPr>
        <p:spPr>
          <a:xfrm>
            <a:off x="5058356" y="2803102"/>
            <a:ext cx="2407624" cy="119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/>
              <a:t>故事一：</a:t>
            </a:r>
            <a:r>
              <a:rPr lang="zh-CN" altLang="en-US" sz="3600" b="0" i="0" dirty="0">
                <a:solidFill>
                  <a:srgbClr val="000000"/>
                </a:solidFill>
                <a:effectLst/>
                <a:latin typeface="Helvetica Neue"/>
              </a:rPr>
              <a:t>顾荣施炙</a:t>
            </a:r>
            <a:endParaRPr lang="zh-CN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624727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09695B0-ABF3-7B9B-1AC6-0DF6C2ED274A}"/>
              </a:ext>
            </a:extLst>
          </p:cNvPr>
          <p:cNvSpPr/>
          <p:nvPr/>
        </p:nvSpPr>
        <p:spPr>
          <a:xfrm>
            <a:off x="650203" y="103031"/>
            <a:ext cx="1473140" cy="4406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!!3000">
            <a:extLst>
              <a:ext uri="{FF2B5EF4-FFF2-40B4-BE49-F238E27FC236}">
                <a16:creationId xmlns:a16="http://schemas.microsoft.com/office/drawing/2014/main" id="{794A4F72-39C4-2EB2-DF5E-C25F212004C6}"/>
              </a:ext>
            </a:extLst>
          </p:cNvPr>
          <p:cNvSpPr/>
          <p:nvPr/>
        </p:nvSpPr>
        <p:spPr>
          <a:xfrm>
            <a:off x="0" y="0"/>
            <a:ext cx="1222570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!!8">
            <a:extLst>
              <a:ext uri="{FF2B5EF4-FFF2-40B4-BE49-F238E27FC236}">
                <a16:creationId xmlns:a16="http://schemas.microsoft.com/office/drawing/2014/main" id="{45837953-31D3-555C-C2BE-9F9754AF7174}"/>
              </a:ext>
            </a:extLst>
          </p:cNvPr>
          <p:cNvSpPr/>
          <p:nvPr/>
        </p:nvSpPr>
        <p:spPr>
          <a:xfrm>
            <a:off x="-169950" y="69837"/>
            <a:ext cx="3645537" cy="6712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!!9">
            <a:extLst>
              <a:ext uri="{FF2B5EF4-FFF2-40B4-BE49-F238E27FC236}">
                <a16:creationId xmlns:a16="http://schemas.microsoft.com/office/drawing/2014/main" id="{81D59250-A908-27A0-1ECC-4748CFC40F40}"/>
              </a:ext>
            </a:extLst>
          </p:cNvPr>
          <p:cNvSpPr txBox="1"/>
          <p:nvPr/>
        </p:nvSpPr>
        <p:spPr>
          <a:xfrm>
            <a:off x="-39003" y="158782"/>
            <a:ext cx="2950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故事一</a:t>
            </a:r>
            <a:r>
              <a:rPr lang="en-US" altLang="zh-TW" sz="2400" dirty="0"/>
              <a:t>——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Helvetica Neue"/>
              </a:rPr>
              <a:t>顾荣施炙</a:t>
            </a:r>
            <a:endParaRPr lang="zh-CN" altLang="en-US" sz="2400" dirty="0"/>
          </a:p>
        </p:txBody>
      </p:sp>
      <p:sp>
        <p:nvSpPr>
          <p:cNvPr id="19" name="!!6">
            <a:extLst>
              <a:ext uri="{FF2B5EF4-FFF2-40B4-BE49-F238E27FC236}">
                <a16:creationId xmlns:a16="http://schemas.microsoft.com/office/drawing/2014/main" id="{C0C37F1E-A5F0-9255-FD31-0259CB82BDBA}"/>
              </a:ext>
            </a:extLst>
          </p:cNvPr>
          <p:cNvSpPr/>
          <p:nvPr/>
        </p:nvSpPr>
        <p:spPr>
          <a:xfrm>
            <a:off x="6234113" y="1427674"/>
            <a:ext cx="7459654" cy="36359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!!4">
            <a:extLst>
              <a:ext uri="{FF2B5EF4-FFF2-40B4-BE49-F238E27FC236}">
                <a16:creationId xmlns:a16="http://schemas.microsoft.com/office/drawing/2014/main" id="{FAF8AE29-9CF1-C80D-60DB-4856483797E5}"/>
              </a:ext>
            </a:extLst>
          </p:cNvPr>
          <p:cNvSpPr/>
          <p:nvPr/>
        </p:nvSpPr>
        <p:spPr>
          <a:xfrm>
            <a:off x="6435209" y="1546849"/>
            <a:ext cx="5144042" cy="33975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!!3">
            <a:extLst>
              <a:ext uri="{FF2B5EF4-FFF2-40B4-BE49-F238E27FC236}">
                <a16:creationId xmlns:a16="http://schemas.microsoft.com/office/drawing/2014/main" id="{3CA5792C-EDDA-AC1E-8086-4F6F19949C79}"/>
              </a:ext>
            </a:extLst>
          </p:cNvPr>
          <p:cNvSpPr/>
          <p:nvPr/>
        </p:nvSpPr>
        <p:spPr>
          <a:xfrm>
            <a:off x="533040" y="1456106"/>
            <a:ext cx="3809278" cy="54288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3CF27AA-BCEA-578C-C7BF-B6112979FF61}"/>
              </a:ext>
            </a:extLst>
          </p:cNvPr>
          <p:cNvSpPr txBox="1"/>
          <p:nvPr/>
        </p:nvSpPr>
        <p:spPr>
          <a:xfrm>
            <a:off x="6961981" y="1696623"/>
            <a:ext cx="35449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i="0" dirty="0">
                <a:solidFill>
                  <a:srgbClr val="191B1F"/>
                </a:solidFill>
                <a:effectLst/>
                <a:latin typeface="-apple-system"/>
              </a:rPr>
              <a:t>顾荣在洛阳，尝应人请。觉行炙人有欲炙之色，因辍己施焉，同坐嗤之。荣曰：“岂有终日执之而不知其味者乎？”后遭乱渡江，每经危难，常有一人左右己。问其所以，乃受炙人也。</a:t>
            </a:r>
            <a:endParaRPr lang="zh-CN" altLang="en-US" sz="2400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74160DB-F9C7-6673-8135-835E4DA2FBE2}"/>
              </a:ext>
            </a:extLst>
          </p:cNvPr>
          <p:cNvSpPr/>
          <p:nvPr/>
        </p:nvSpPr>
        <p:spPr>
          <a:xfrm>
            <a:off x="4577526" y="5614908"/>
            <a:ext cx="913313" cy="12544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9411DDD4-397B-4595-8582-BC49ED404B2E}"/>
              </a:ext>
            </a:extLst>
          </p:cNvPr>
          <p:cNvSpPr/>
          <p:nvPr/>
        </p:nvSpPr>
        <p:spPr>
          <a:xfrm>
            <a:off x="5506792" y="5800959"/>
            <a:ext cx="913313" cy="12544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C98CFB0-5197-396B-ECDD-8844AB53F398}"/>
              </a:ext>
            </a:extLst>
          </p:cNvPr>
          <p:cNvSpPr/>
          <p:nvPr/>
        </p:nvSpPr>
        <p:spPr>
          <a:xfrm>
            <a:off x="7348522" y="5517931"/>
            <a:ext cx="913313" cy="13400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7DE0360-E3CF-26A0-5123-1EC4497AB029}"/>
              </a:ext>
            </a:extLst>
          </p:cNvPr>
          <p:cNvSpPr/>
          <p:nvPr/>
        </p:nvSpPr>
        <p:spPr>
          <a:xfrm>
            <a:off x="9206205" y="5848658"/>
            <a:ext cx="913313" cy="125448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51E71648-6EA9-5171-B9E0-3ADDBCBAB45B}"/>
              </a:ext>
            </a:extLst>
          </p:cNvPr>
          <p:cNvSpPr/>
          <p:nvPr/>
        </p:nvSpPr>
        <p:spPr>
          <a:xfrm>
            <a:off x="6435209" y="5261050"/>
            <a:ext cx="913313" cy="15969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F16AE56-A9DF-BF73-A553-FBAE53219C79}"/>
              </a:ext>
            </a:extLst>
          </p:cNvPr>
          <p:cNvSpPr/>
          <p:nvPr/>
        </p:nvSpPr>
        <p:spPr>
          <a:xfrm>
            <a:off x="8277788" y="6169035"/>
            <a:ext cx="913313" cy="90191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FBF6203-8D79-4F83-101C-727ADC328BC8}"/>
              </a:ext>
            </a:extLst>
          </p:cNvPr>
          <p:cNvSpPr/>
          <p:nvPr/>
        </p:nvSpPr>
        <p:spPr>
          <a:xfrm>
            <a:off x="11063888" y="5603513"/>
            <a:ext cx="913313" cy="125448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2E526B0-B965-E40E-624F-C1451B1F72F3}"/>
              </a:ext>
            </a:extLst>
          </p:cNvPr>
          <p:cNvSpPr/>
          <p:nvPr/>
        </p:nvSpPr>
        <p:spPr>
          <a:xfrm>
            <a:off x="10134622" y="5391299"/>
            <a:ext cx="913313" cy="14561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圖片 2" descr="一張含有 圖畫, 油畫, 藝術, 文字 的圖片&#10;&#10;自動產生的描述">
            <a:extLst>
              <a:ext uri="{FF2B5EF4-FFF2-40B4-BE49-F238E27FC236}">
                <a16:creationId xmlns:a16="http://schemas.microsoft.com/office/drawing/2014/main" id="{A0EDA66E-7374-F016-8F13-C53E88368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68" y="1696623"/>
            <a:ext cx="3232422" cy="461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手繪多邊形: 圖案 10">
            <a:extLst>
              <a:ext uri="{FF2B5EF4-FFF2-40B4-BE49-F238E27FC236}">
                <a16:creationId xmlns:a16="http://schemas.microsoft.com/office/drawing/2014/main" id="{4BBA6896-039A-D001-38E1-9EBB879E9A9D}"/>
              </a:ext>
            </a:extLst>
          </p:cNvPr>
          <p:cNvSpPr/>
          <p:nvPr/>
        </p:nvSpPr>
        <p:spPr>
          <a:xfrm>
            <a:off x="-6058303" y="6841226"/>
            <a:ext cx="6031043" cy="3429000"/>
          </a:xfrm>
          <a:custGeom>
            <a:avLst/>
            <a:gdLst>
              <a:gd name="connsiteX0" fmla="*/ 0 w 6031043"/>
              <a:gd name="connsiteY0" fmla="*/ 0 h 3429000"/>
              <a:gd name="connsiteX1" fmla="*/ 4702767 w 6031043"/>
              <a:gd name="connsiteY1" fmla="*/ 0 h 3429000"/>
              <a:gd name="connsiteX2" fmla="*/ 4701915 w 6031043"/>
              <a:gd name="connsiteY2" fmla="*/ 16775 h 3429000"/>
              <a:gd name="connsiteX3" fmla="*/ 6031043 w 6031043"/>
              <a:gd name="connsiteY3" fmla="*/ 1337668 h 3429000"/>
              <a:gd name="connsiteX4" fmla="*/ 6031043 w 6031043"/>
              <a:gd name="connsiteY4" fmla="*/ 3429000 h 3429000"/>
              <a:gd name="connsiteX5" fmla="*/ 0 w 6031043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1043" h="3429000">
                <a:moveTo>
                  <a:pt x="0" y="0"/>
                </a:moveTo>
                <a:lnTo>
                  <a:pt x="4702767" y="0"/>
                </a:lnTo>
                <a:lnTo>
                  <a:pt x="4701915" y="16775"/>
                </a:lnTo>
                <a:cubicBezTo>
                  <a:pt x="4701915" y="746284"/>
                  <a:pt x="5296986" y="1337668"/>
                  <a:pt x="6031043" y="1337668"/>
                </a:cubicBezTo>
                <a:lnTo>
                  <a:pt x="6031043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手繪多邊形: 圖案 11">
            <a:extLst>
              <a:ext uri="{FF2B5EF4-FFF2-40B4-BE49-F238E27FC236}">
                <a16:creationId xmlns:a16="http://schemas.microsoft.com/office/drawing/2014/main" id="{32877B2E-29E3-D2BA-A9A4-1F5F57209BAB}"/>
              </a:ext>
            </a:extLst>
          </p:cNvPr>
          <p:cNvSpPr/>
          <p:nvPr/>
        </p:nvSpPr>
        <p:spPr>
          <a:xfrm>
            <a:off x="-6031043" y="-3429000"/>
            <a:ext cx="6031043" cy="3429000"/>
          </a:xfrm>
          <a:custGeom>
            <a:avLst/>
            <a:gdLst>
              <a:gd name="connsiteX0" fmla="*/ 0 w 6031043"/>
              <a:gd name="connsiteY0" fmla="*/ 0 h 3429000"/>
              <a:gd name="connsiteX1" fmla="*/ 6031043 w 6031043"/>
              <a:gd name="connsiteY1" fmla="*/ 0 h 3429000"/>
              <a:gd name="connsiteX2" fmla="*/ 6031043 w 6031043"/>
              <a:gd name="connsiteY2" fmla="*/ 2112787 h 3429000"/>
              <a:gd name="connsiteX3" fmla="*/ 4708777 w 6031043"/>
              <a:gd name="connsiteY3" fmla="*/ 3298626 h 3429000"/>
              <a:gd name="connsiteX4" fmla="*/ 4702153 w 6031043"/>
              <a:gd name="connsiteY4" fmla="*/ 3429000 h 3429000"/>
              <a:gd name="connsiteX5" fmla="*/ 0 w 6031043"/>
              <a:gd name="connsiteY5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1043" h="3429000">
                <a:moveTo>
                  <a:pt x="0" y="0"/>
                </a:moveTo>
                <a:lnTo>
                  <a:pt x="6031043" y="0"/>
                </a:lnTo>
                <a:lnTo>
                  <a:pt x="6031043" y="2112787"/>
                </a:lnTo>
                <a:cubicBezTo>
                  <a:pt x="5342865" y="2112787"/>
                  <a:pt x="4776842" y="2632558"/>
                  <a:pt x="4708777" y="3298626"/>
                </a:cubicBezTo>
                <a:lnTo>
                  <a:pt x="4702153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手繪多邊形: 圖案 12">
            <a:extLst>
              <a:ext uri="{FF2B5EF4-FFF2-40B4-BE49-F238E27FC236}">
                <a16:creationId xmlns:a16="http://schemas.microsoft.com/office/drawing/2014/main" id="{D2EF0D24-AFA3-51C9-479C-37678F8D9EDE}"/>
              </a:ext>
            </a:extLst>
          </p:cNvPr>
          <p:cNvSpPr/>
          <p:nvPr/>
        </p:nvSpPr>
        <p:spPr>
          <a:xfrm>
            <a:off x="12191999" y="6841226"/>
            <a:ext cx="6161808" cy="3429000"/>
          </a:xfrm>
          <a:custGeom>
            <a:avLst/>
            <a:gdLst>
              <a:gd name="connsiteX0" fmla="*/ 1334720 w 6161808"/>
              <a:gd name="connsiteY0" fmla="*/ 0 h 3429000"/>
              <a:gd name="connsiteX1" fmla="*/ 6161808 w 6161808"/>
              <a:gd name="connsiteY1" fmla="*/ 0 h 3429000"/>
              <a:gd name="connsiteX2" fmla="*/ 6161808 w 6161808"/>
              <a:gd name="connsiteY2" fmla="*/ 3429000 h 3429000"/>
              <a:gd name="connsiteX3" fmla="*/ 0 w 6161808"/>
              <a:gd name="connsiteY3" fmla="*/ 3429000 h 3429000"/>
              <a:gd name="connsiteX4" fmla="*/ 0 w 6161808"/>
              <a:gd name="connsiteY4" fmla="*/ 1337344 h 3429000"/>
              <a:gd name="connsiteX5" fmla="*/ 6444 w 6161808"/>
              <a:gd name="connsiteY5" fmla="*/ 1337667 h 3429000"/>
              <a:gd name="connsiteX6" fmla="*/ 1335572 w 6161808"/>
              <a:gd name="connsiteY6" fmla="*/ 16774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1808" h="3429000">
                <a:moveTo>
                  <a:pt x="1334720" y="0"/>
                </a:moveTo>
                <a:lnTo>
                  <a:pt x="6161808" y="0"/>
                </a:lnTo>
                <a:lnTo>
                  <a:pt x="6161808" y="3429000"/>
                </a:lnTo>
                <a:lnTo>
                  <a:pt x="0" y="3429000"/>
                </a:lnTo>
                <a:lnTo>
                  <a:pt x="0" y="1337344"/>
                </a:lnTo>
                <a:lnTo>
                  <a:pt x="6444" y="1337667"/>
                </a:lnTo>
                <a:cubicBezTo>
                  <a:pt x="740501" y="1337667"/>
                  <a:pt x="1335572" y="746283"/>
                  <a:pt x="1335572" y="16774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手繪多邊形: 圖案 13">
            <a:extLst>
              <a:ext uri="{FF2B5EF4-FFF2-40B4-BE49-F238E27FC236}">
                <a16:creationId xmlns:a16="http://schemas.microsoft.com/office/drawing/2014/main" id="{2B296FFD-9117-EA0B-2427-62D6F24F8B63}"/>
              </a:ext>
            </a:extLst>
          </p:cNvPr>
          <p:cNvSpPr/>
          <p:nvPr/>
        </p:nvSpPr>
        <p:spPr>
          <a:xfrm>
            <a:off x="12191999" y="-3429000"/>
            <a:ext cx="6161807" cy="3429000"/>
          </a:xfrm>
          <a:custGeom>
            <a:avLst/>
            <a:gdLst>
              <a:gd name="connsiteX0" fmla="*/ 0 w 6161807"/>
              <a:gd name="connsiteY0" fmla="*/ 0 h 3429000"/>
              <a:gd name="connsiteX1" fmla="*/ 6161807 w 6161807"/>
              <a:gd name="connsiteY1" fmla="*/ 0 h 3429000"/>
              <a:gd name="connsiteX2" fmla="*/ 6161807 w 6161807"/>
              <a:gd name="connsiteY2" fmla="*/ 3429000 h 3429000"/>
              <a:gd name="connsiteX3" fmla="*/ 1335573 w 6161807"/>
              <a:gd name="connsiteY3" fmla="*/ 3429000 h 3429000"/>
              <a:gd name="connsiteX4" fmla="*/ 6445 w 6161807"/>
              <a:gd name="connsiteY4" fmla="*/ 2108107 h 3429000"/>
              <a:gd name="connsiteX5" fmla="*/ 0 w 6161807"/>
              <a:gd name="connsiteY5" fmla="*/ 210843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61807" h="3429000">
                <a:moveTo>
                  <a:pt x="0" y="0"/>
                </a:moveTo>
                <a:lnTo>
                  <a:pt x="6161807" y="0"/>
                </a:lnTo>
                <a:lnTo>
                  <a:pt x="6161807" y="3429000"/>
                </a:lnTo>
                <a:lnTo>
                  <a:pt x="1335573" y="3429000"/>
                </a:lnTo>
                <a:cubicBezTo>
                  <a:pt x="1335573" y="2699491"/>
                  <a:pt x="740502" y="2108107"/>
                  <a:pt x="6445" y="2108107"/>
                </a:cubicBezTo>
                <a:lnTo>
                  <a:pt x="0" y="210843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919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3000">
            <a:extLst>
              <a:ext uri="{FF2B5EF4-FFF2-40B4-BE49-F238E27FC236}">
                <a16:creationId xmlns:a16="http://schemas.microsoft.com/office/drawing/2014/main" id="{8E9C0CD2-680B-0554-8B06-EEFC78C0BDFA}"/>
              </a:ext>
            </a:extLst>
          </p:cNvPr>
          <p:cNvSpPr/>
          <p:nvPr/>
        </p:nvSpPr>
        <p:spPr>
          <a:xfrm>
            <a:off x="-39003" y="-2"/>
            <a:ext cx="1222570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BEACEFF5-11AE-99A3-7867-83D657F5CAB6}"/>
              </a:ext>
            </a:extLst>
          </p:cNvPr>
          <p:cNvSpPr/>
          <p:nvPr/>
        </p:nvSpPr>
        <p:spPr>
          <a:xfrm>
            <a:off x="650202" y="103031"/>
            <a:ext cx="5152721" cy="5414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!!8">
            <a:extLst>
              <a:ext uri="{FF2B5EF4-FFF2-40B4-BE49-F238E27FC236}">
                <a16:creationId xmlns:a16="http://schemas.microsoft.com/office/drawing/2014/main" id="{16AB4E5C-21C3-21D3-B717-5F4D2B6BD272}"/>
              </a:ext>
            </a:extLst>
          </p:cNvPr>
          <p:cNvSpPr/>
          <p:nvPr/>
        </p:nvSpPr>
        <p:spPr>
          <a:xfrm>
            <a:off x="-169950" y="69837"/>
            <a:ext cx="3645537" cy="6712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!!9">
            <a:extLst>
              <a:ext uri="{FF2B5EF4-FFF2-40B4-BE49-F238E27FC236}">
                <a16:creationId xmlns:a16="http://schemas.microsoft.com/office/drawing/2014/main" id="{56513168-67B5-B4F5-02B4-9101BB94BCF1}"/>
              </a:ext>
            </a:extLst>
          </p:cNvPr>
          <p:cNvSpPr txBox="1"/>
          <p:nvPr/>
        </p:nvSpPr>
        <p:spPr>
          <a:xfrm>
            <a:off x="-39003" y="158782"/>
            <a:ext cx="2950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故事一</a:t>
            </a:r>
            <a:r>
              <a:rPr lang="en-US" altLang="zh-TW" sz="2400" dirty="0"/>
              <a:t>——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Helvetica Neue"/>
              </a:rPr>
              <a:t>顾荣施炙</a:t>
            </a:r>
            <a:endParaRPr lang="zh-CN" altLang="en-US" sz="24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EB7A40C-BA39-4FD7-98FC-84C94308CAA1}"/>
              </a:ext>
            </a:extLst>
          </p:cNvPr>
          <p:cNvSpPr/>
          <p:nvPr/>
        </p:nvSpPr>
        <p:spPr>
          <a:xfrm>
            <a:off x="4577526" y="5614908"/>
            <a:ext cx="913313" cy="12544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F2C9519-487A-02FB-E6CC-C70A0DF3542E}"/>
              </a:ext>
            </a:extLst>
          </p:cNvPr>
          <p:cNvSpPr/>
          <p:nvPr/>
        </p:nvSpPr>
        <p:spPr>
          <a:xfrm>
            <a:off x="5506792" y="5800959"/>
            <a:ext cx="913313" cy="125448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1A4FCAA-43EE-4ADD-F359-687F79630D80}"/>
              </a:ext>
            </a:extLst>
          </p:cNvPr>
          <p:cNvSpPr/>
          <p:nvPr/>
        </p:nvSpPr>
        <p:spPr>
          <a:xfrm>
            <a:off x="7348522" y="5517931"/>
            <a:ext cx="913313" cy="13400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3549549-0F5B-E1A4-19BA-86ECF3C62389}"/>
              </a:ext>
            </a:extLst>
          </p:cNvPr>
          <p:cNvSpPr/>
          <p:nvPr/>
        </p:nvSpPr>
        <p:spPr>
          <a:xfrm>
            <a:off x="9206205" y="5848658"/>
            <a:ext cx="913313" cy="1254485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B64130B-A5BC-1CBE-7D3C-F3FDF3D1321F}"/>
              </a:ext>
            </a:extLst>
          </p:cNvPr>
          <p:cNvSpPr/>
          <p:nvPr/>
        </p:nvSpPr>
        <p:spPr>
          <a:xfrm>
            <a:off x="6435209" y="5261050"/>
            <a:ext cx="913313" cy="15969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FDCAE15-908B-4818-9CAA-1E5E1F3BA4E0}"/>
              </a:ext>
            </a:extLst>
          </p:cNvPr>
          <p:cNvSpPr/>
          <p:nvPr/>
        </p:nvSpPr>
        <p:spPr>
          <a:xfrm>
            <a:off x="8277788" y="6169035"/>
            <a:ext cx="913313" cy="901911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504E259-30C3-A0E4-1593-37BB117B490A}"/>
              </a:ext>
            </a:extLst>
          </p:cNvPr>
          <p:cNvSpPr/>
          <p:nvPr/>
        </p:nvSpPr>
        <p:spPr>
          <a:xfrm>
            <a:off x="11063888" y="5603513"/>
            <a:ext cx="913313" cy="125448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1D53A24-BA3E-E670-9FA2-15F3C242554D}"/>
              </a:ext>
            </a:extLst>
          </p:cNvPr>
          <p:cNvSpPr/>
          <p:nvPr/>
        </p:nvSpPr>
        <p:spPr>
          <a:xfrm>
            <a:off x="10134622" y="5391299"/>
            <a:ext cx="913313" cy="14561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!!3">
            <a:extLst>
              <a:ext uri="{FF2B5EF4-FFF2-40B4-BE49-F238E27FC236}">
                <a16:creationId xmlns:a16="http://schemas.microsoft.com/office/drawing/2014/main" id="{442D3687-63FE-6D75-80C8-F178F708E44C}"/>
              </a:ext>
            </a:extLst>
          </p:cNvPr>
          <p:cNvSpPr/>
          <p:nvPr/>
        </p:nvSpPr>
        <p:spPr>
          <a:xfrm>
            <a:off x="487737" y="6907837"/>
            <a:ext cx="3809278" cy="54288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6" name="圖片 15" descr="一張含有 圖畫, 油畫, 藝術, 文字 的圖片&#10;&#10;自動產生的描述">
            <a:extLst>
              <a:ext uri="{FF2B5EF4-FFF2-40B4-BE49-F238E27FC236}">
                <a16:creationId xmlns:a16="http://schemas.microsoft.com/office/drawing/2014/main" id="{68EB1AB0-A3B0-B6F8-C858-DBC73E97C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5" y="7148354"/>
            <a:ext cx="3232422" cy="461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!!6">
            <a:extLst>
              <a:ext uri="{FF2B5EF4-FFF2-40B4-BE49-F238E27FC236}">
                <a16:creationId xmlns:a16="http://schemas.microsoft.com/office/drawing/2014/main" id="{255E463A-A419-D504-0BD3-217932BBD4B3}"/>
              </a:ext>
            </a:extLst>
          </p:cNvPr>
          <p:cNvSpPr/>
          <p:nvPr/>
        </p:nvSpPr>
        <p:spPr>
          <a:xfrm>
            <a:off x="12283887" y="1319333"/>
            <a:ext cx="7459654" cy="363593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!!4">
            <a:extLst>
              <a:ext uri="{FF2B5EF4-FFF2-40B4-BE49-F238E27FC236}">
                <a16:creationId xmlns:a16="http://schemas.microsoft.com/office/drawing/2014/main" id="{28D830DD-7B1F-FC8D-D042-7CD0220744A2}"/>
              </a:ext>
            </a:extLst>
          </p:cNvPr>
          <p:cNvSpPr/>
          <p:nvPr/>
        </p:nvSpPr>
        <p:spPr>
          <a:xfrm>
            <a:off x="12484983" y="1438508"/>
            <a:ext cx="5144042" cy="339758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108C55B-3B3D-8871-CAB8-5F8C777A777B}"/>
              </a:ext>
            </a:extLst>
          </p:cNvPr>
          <p:cNvSpPr txBox="1"/>
          <p:nvPr/>
        </p:nvSpPr>
        <p:spPr>
          <a:xfrm>
            <a:off x="12704124" y="1744280"/>
            <a:ext cx="3544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i="0" dirty="0">
                <a:solidFill>
                  <a:srgbClr val="191B1F"/>
                </a:solidFill>
                <a:effectLst/>
                <a:latin typeface="-apple-system"/>
              </a:rPr>
              <a:t>顾荣在洛阳，尝应人请。觉行炙人有欲炙之色，因辍己施焉，同坐嗤之。荣曰：“岂有终日执之而不知其味者乎？”后遭乱渡江，每经危难，常有一人左右己。问其所以，乃受炙人也。</a:t>
            </a:r>
            <a:endParaRPr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5AD9C9D-D2C3-25C7-3403-CD73B279C622}"/>
              </a:ext>
            </a:extLst>
          </p:cNvPr>
          <p:cNvSpPr/>
          <p:nvPr/>
        </p:nvSpPr>
        <p:spPr>
          <a:xfrm>
            <a:off x="5191859" y="-5120769"/>
            <a:ext cx="6515100" cy="5104624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33185C99-C6BF-6CA9-564C-B97DDE1A2A7F}"/>
              </a:ext>
            </a:extLst>
          </p:cNvPr>
          <p:cNvSpPr/>
          <p:nvPr/>
        </p:nvSpPr>
        <p:spPr>
          <a:xfrm>
            <a:off x="5332923" y="-4948499"/>
            <a:ext cx="6227680" cy="4742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7FE09E5B-4D1A-CB87-B7AD-0E2E43271A7C}"/>
              </a:ext>
            </a:extLst>
          </p:cNvPr>
          <p:cNvSpPr txBox="1"/>
          <p:nvPr/>
        </p:nvSpPr>
        <p:spPr>
          <a:xfrm>
            <a:off x="5768573" y="-4964523"/>
            <a:ext cx="56931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所含哲理：</a:t>
            </a:r>
            <a:endParaRPr lang="en-US" altLang="zh-CN" dirty="0"/>
          </a:p>
          <a:p>
            <a:r>
              <a:rPr lang="zh-CN" altLang="en-US" b="1" dirty="0"/>
              <a:t>仁爱与宽厚</a:t>
            </a:r>
            <a:endParaRPr lang="en-US" altLang="zh-CN" b="1" dirty="0"/>
          </a:p>
          <a:p>
            <a:r>
              <a:rPr lang="zh-CN" altLang="en-US" dirty="0"/>
              <a:t>顾荣不因身份地位而忽视仆人的需求，而是出于关怀和体谅，主动把食物分给仆人。这种行为彰显了“仁爱”的品质，提醒我们对他人、特别是弱势群体要有恻隐之心，待人宽厚，平等对待。</a:t>
            </a:r>
            <a:endParaRPr lang="en-US" altLang="zh-CN" dirty="0"/>
          </a:p>
          <a:p>
            <a:r>
              <a:rPr lang="zh-CN" altLang="en-US" b="1" dirty="0"/>
              <a:t>以身作则的德行</a:t>
            </a:r>
            <a:endParaRPr lang="en-US" altLang="zh-CN" b="1" dirty="0"/>
          </a:p>
          <a:p>
            <a:r>
              <a:rPr lang="zh-CN" altLang="en-US" dirty="0"/>
              <a:t>顾荣是名士、主人，却没有居高自傲，而是身体力行地示范了尊重他人、体贴下属的行为。对权势人物而言，只有真诚的关爱才更容易让人感受到温暖，也能真正赢得尊重。这种德行也是古代儒家思想“仁者爱人”观念的具体表现。</a:t>
            </a:r>
            <a:endParaRPr lang="en-US" altLang="zh-CN" dirty="0"/>
          </a:p>
          <a:p>
            <a:r>
              <a:rPr lang="zh-CN" altLang="en-US" b="1" dirty="0"/>
              <a:t>谦逊的礼让之心</a:t>
            </a:r>
            <a:endParaRPr lang="en-US" altLang="zh-CN" b="1" dirty="0"/>
          </a:p>
          <a:p>
            <a:r>
              <a:rPr lang="zh-CN" altLang="en-US" dirty="0"/>
              <a:t>顾荣在待客时，也不因小的细节而忽视对身边人的照顾。对顾荣而言，礼让不仅是对上位者或朋友，更是一种对身边所有人的态度。这种细致入微的礼让，反映了谦逊平和的生活哲学。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4F8E3EF-E98E-3099-92C3-46166D1CAD66}"/>
              </a:ext>
            </a:extLst>
          </p:cNvPr>
          <p:cNvSpPr/>
          <p:nvPr/>
        </p:nvSpPr>
        <p:spPr>
          <a:xfrm>
            <a:off x="-4863800" y="1728182"/>
            <a:ext cx="4824797" cy="3298630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3A841C7-8BB0-2042-6A99-2F2B2F212F5D}"/>
              </a:ext>
            </a:extLst>
          </p:cNvPr>
          <p:cNvSpPr txBox="1"/>
          <p:nvPr/>
        </p:nvSpPr>
        <p:spPr>
          <a:xfrm>
            <a:off x="-4733006" y="1765939"/>
            <a:ext cx="45632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译文：</a:t>
            </a:r>
            <a:endParaRPr lang="en-US" altLang="zh-TW" dirty="0"/>
          </a:p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顾荣在洛阳的时候，曾经应人邀请赴宴，发现端烤肉的佣人显露出想吃烤肉的神情，顾荣于是就停下吃肉，把自己那一份给了他。同座的人都讥笑顾荣，说：“这是个仆人，怎么施舍给他？”顾荣说：“哪有成天端着烤肉而不知肉味的人呢？”</a:t>
            </a:r>
          </a:p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后来顾荣遇上战乱过江避乱，每逢遇到危急，常常有一个人在身边护卫自己。顾荣觉得很奇怪，便问他原因，原来他就是当年接受烤肉的人。</a:t>
            </a:r>
          </a:p>
          <a:p>
            <a:endParaRPr lang="zh-CN" altLang="en-US" dirty="0"/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414C6052-328C-B061-3FB4-231C03B36163}"/>
              </a:ext>
            </a:extLst>
          </p:cNvPr>
          <p:cNvSpPr txBox="1"/>
          <p:nvPr/>
        </p:nvSpPr>
        <p:spPr>
          <a:xfrm>
            <a:off x="912944" y="816579"/>
            <a:ext cx="462723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/>
              <a:t>顾荣 字彦先，吴国吴县（今江苏苏州）人。出身江南大姓，东吴丞相顾雍之孙，吴宜都太守顾穆之子。顾荣先后入仕东吴和西晋，在西晋末年支持渡江移镇江东的晋元帝司马睿，又推荐江南一众名士给司马睿任用，协助建立东晋。</a:t>
            </a:r>
          </a:p>
          <a:p>
            <a:r>
              <a:rPr lang="zh-CN" altLang="en-US" sz="2000" dirty="0"/>
              <a:t>生平</a:t>
            </a:r>
          </a:p>
          <a:p>
            <a:r>
              <a:rPr lang="zh-CN" altLang="en-US" sz="2000" dirty="0"/>
              <a:t>顾荣机灵而天资聪敏，二十岁入仕东吴，任黄门侍郎、太子辅义都尉。咸宁六年（</a:t>
            </a:r>
            <a:r>
              <a:rPr lang="en-US" altLang="zh-CN" sz="2000" dirty="0"/>
              <a:t>280</a:t>
            </a:r>
            <a:r>
              <a:rPr lang="zh-CN" altLang="en-US" sz="2000" dirty="0"/>
              <a:t>年），西晋灭东吴，顾荣与陆机和陆云兄弟入洛阳，号为三俊，官拜郎中，后历任尚书郎、太子中舍人、廷尉正。</a:t>
            </a:r>
          </a:p>
        </p:txBody>
      </p:sp>
    </p:spTree>
    <p:extLst>
      <p:ext uri="{BB962C8B-B14F-4D97-AF65-F5344CB8AC3E}">
        <p14:creationId xmlns:p14="http://schemas.microsoft.com/office/powerpoint/2010/main" val="1490228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31FC3E56-EEBD-B159-DC1C-FF6C98761AA2}"/>
              </a:ext>
            </a:extLst>
          </p:cNvPr>
          <p:cNvSpPr/>
          <p:nvPr/>
        </p:nvSpPr>
        <p:spPr>
          <a:xfrm>
            <a:off x="650203" y="103031"/>
            <a:ext cx="1681510" cy="5174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EBFB5DD-4386-4084-16BB-A9B41CD93E61}"/>
              </a:ext>
            </a:extLst>
          </p:cNvPr>
          <p:cNvSpPr txBox="1"/>
          <p:nvPr/>
        </p:nvSpPr>
        <p:spPr>
          <a:xfrm>
            <a:off x="3914694" y="7339572"/>
            <a:ext cx="4621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故事二</a:t>
            </a:r>
            <a:r>
              <a:rPr lang="en-US" altLang="zh-TW" sz="4400" dirty="0"/>
              <a:t>————</a:t>
            </a:r>
            <a:endParaRPr lang="zh-CN" altLang="en-US" sz="4400" dirty="0"/>
          </a:p>
        </p:txBody>
      </p:sp>
      <p:sp>
        <p:nvSpPr>
          <p:cNvPr id="2" name="!!3000">
            <a:extLst>
              <a:ext uri="{FF2B5EF4-FFF2-40B4-BE49-F238E27FC236}">
                <a16:creationId xmlns:a16="http://schemas.microsoft.com/office/drawing/2014/main" id="{144055D2-A609-5D99-E042-82516D0E20C9}"/>
              </a:ext>
            </a:extLst>
          </p:cNvPr>
          <p:cNvSpPr/>
          <p:nvPr/>
        </p:nvSpPr>
        <p:spPr>
          <a:xfrm>
            <a:off x="0" y="0"/>
            <a:ext cx="12225704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10E8ACE-DB5D-79EF-F84C-9E93F707C927}"/>
              </a:ext>
            </a:extLst>
          </p:cNvPr>
          <p:cNvSpPr/>
          <p:nvPr/>
        </p:nvSpPr>
        <p:spPr>
          <a:xfrm>
            <a:off x="5112728" y="-1"/>
            <a:ext cx="6515100" cy="5104624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935A126-9BF2-760D-B457-E308AD82374E}"/>
              </a:ext>
            </a:extLst>
          </p:cNvPr>
          <p:cNvSpPr/>
          <p:nvPr/>
        </p:nvSpPr>
        <p:spPr>
          <a:xfrm>
            <a:off x="0" y="1399046"/>
            <a:ext cx="4824797" cy="3298630"/>
          </a:xfrm>
          <a:prstGeom prst="rect">
            <a:avLst/>
          </a:prstGeom>
          <a:solidFill>
            <a:srgbClr val="66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D654A5B-44F0-19E0-09CD-10986712D488}"/>
              </a:ext>
            </a:extLst>
          </p:cNvPr>
          <p:cNvSpPr/>
          <p:nvPr/>
        </p:nvSpPr>
        <p:spPr>
          <a:xfrm>
            <a:off x="4577526" y="6048850"/>
            <a:ext cx="913313" cy="125448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0C78579-3EF4-0D2D-EE15-F35DA8094332}"/>
              </a:ext>
            </a:extLst>
          </p:cNvPr>
          <p:cNvSpPr/>
          <p:nvPr/>
        </p:nvSpPr>
        <p:spPr>
          <a:xfrm>
            <a:off x="5504993" y="5780942"/>
            <a:ext cx="913313" cy="11996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842ECFD-D9EC-B3A2-4595-FC0B345EE77A}"/>
              </a:ext>
            </a:extLst>
          </p:cNvPr>
          <p:cNvSpPr/>
          <p:nvPr/>
        </p:nvSpPr>
        <p:spPr>
          <a:xfrm>
            <a:off x="7340070" y="5848658"/>
            <a:ext cx="913313" cy="134006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2033787-FFA1-E441-3EFA-BB5B734B35A4}"/>
              </a:ext>
            </a:extLst>
          </p:cNvPr>
          <p:cNvSpPr/>
          <p:nvPr/>
        </p:nvSpPr>
        <p:spPr>
          <a:xfrm>
            <a:off x="9182649" y="5898096"/>
            <a:ext cx="913313" cy="120504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CD6574F-B5CC-40BD-20B3-4694EBE7C726}"/>
              </a:ext>
            </a:extLst>
          </p:cNvPr>
          <p:cNvSpPr/>
          <p:nvPr/>
        </p:nvSpPr>
        <p:spPr>
          <a:xfrm>
            <a:off x="6426757" y="6048930"/>
            <a:ext cx="913313" cy="15969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D61F2B2-E624-AB56-5671-414C892FC7B8}"/>
              </a:ext>
            </a:extLst>
          </p:cNvPr>
          <p:cNvSpPr/>
          <p:nvPr/>
        </p:nvSpPr>
        <p:spPr>
          <a:xfrm>
            <a:off x="8253383" y="5679952"/>
            <a:ext cx="913313" cy="1250287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BD291B3E-BE9A-341F-A0CF-A452881A85F1}"/>
              </a:ext>
            </a:extLst>
          </p:cNvPr>
          <p:cNvSpPr/>
          <p:nvPr/>
        </p:nvSpPr>
        <p:spPr>
          <a:xfrm>
            <a:off x="11009986" y="5726088"/>
            <a:ext cx="913313" cy="113191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90B226C-726B-B163-F013-07453C8C9672}"/>
              </a:ext>
            </a:extLst>
          </p:cNvPr>
          <p:cNvSpPr/>
          <p:nvPr/>
        </p:nvSpPr>
        <p:spPr>
          <a:xfrm>
            <a:off x="10111915" y="6268915"/>
            <a:ext cx="913313" cy="58908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!!3">
            <a:extLst>
              <a:ext uri="{FF2B5EF4-FFF2-40B4-BE49-F238E27FC236}">
                <a16:creationId xmlns:a16="http://schemas.microsoft.com/office/drawing/2014/main" id="{577CF603-3661-4DFE-6421-486BF1664DC6}"/>
              </a:ext>
            </a:extLst>
          </p:cNvPr>
          <p:cNvSpPr/>
          <p:nvPr/>
        </p:nvSpPr>
        <p:spPr>
          <a:xfrm>
            <a:off x="487737" y="6907837"/>
            <a:ext cx="3809278" cy="54288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 </a:t>
            </a:r>
            <a:endParaRPr lang="zh-CN" altLang="en-US" dirty="0"/>
          </a:p>
        </p:txBody>
      </p:sp>
      <p:pic>
        <p:nvPicPr>
          <p:cNvPr id="16" name="圖片 15" descr="一張含有 圖畫, 油畫, 藝術, 文字 的圖片&#10;&#10;自動產生的描述">
            <a:extLst>
              <a:ext uri="{FF2B5EF4-FFF2-40B4-BE49-F238E27FC236}">
                <a16:creationId xmlns:a16="http://schemas.microsoft.com/office/drawing/2014/main" id="{2C4C2272-F9EF-45ED-18CC-D2AE41C9B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65" y="7148354"/>
            <a:ext cx="3232422" cy="4617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!!8">
            <a:extLst>
              <a:ext uri="{FF2B5EF4-FFF2-40B4-BE49-F238E27FC236}">
                <a16:creationId xmlns:a16="http://schemas.microsoft.com/office/drawing/2014/main" id="{260C9840-D543-95EF-DE6B-CBB08DB879A2}"/>
              </a:ext>
            </a:extLst>
          </p:cNvPr>
          <p:cNvSpPr/>
          <p:nvPr/>
        </p:nvSpPr>
        <p:spPr>
          <a:xfrm>
            <a:off x="-175774" y="78765"/>
            <a:ext cx="3645537" cy="6712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!!9">
            <a:extLst>
              <a:ext uri="{FF2B5EF4-FFF2-40B4-BE49-F238E27FC236}">
                <a16:creationId xmlns:a16="http://schemas.microsoft.com/office/drawing/2014/main" id="{980B9CAA-F809-8BD5-ED17-BD505BC79A37}"/>
              </a:ext>
            </a:extLst>
          </p:cNvPr>
          <p:cNvSpPr txBox="1"/>
          <p:nvPr/>
        </p:nvSpPr>
        <p:spPr>
          <a:xfrm>
            <a:off x="-39003" y="158782"/>
            <a:ext cx="2950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故事一</a:t>
            </a:r>
            <a:r>
              <a:rPr lang="en-US" altLang="zh-TW" sz="2400" dirty="0"/>
              <a:t>——</a:t>
            </a:r>
            <a:r>
              <a:rPr lang="zh-CN" altLang="en-US" sz="2400" b="0" i="0" dirty="0">
                <a:solidFill>
                  <a:srgbClr val="000000"/>
                </a:solidFill>
                <a:effectLst/>
                <a:latin typeface="Helvetica Neue"/>
              </a:rPr>
              <a:t>顾荣施炙</a:t>
            </a:r>
            <a:endParaRPr lang="zh-CN" altLang="en-US" sz="2400" dirty="0"/>
          </a:p>
        </p:txBody>
      </p:sp>
      <p:sp>
        <p:nvSpPr>
          <p:cNvPr id="13" name="!!11">
            <a:extLst>
              <a:ext uri="{FF2B5EF4-FFF2-40B4-BE49-F238E27FC236}">
                <a16:creationId xmlns:a16="http://schemas.microsoft.com/office/drawing/2014/main" id="{CE8EC688-42F6-1CA5-6BB2-99AD6B2709D0}"/>
              </a:ext>
            </a:extLst>
          </p:cNvPr>
          <p:cNvSpPr/>
          <p:nvPr/>
        </p:nvSpPr>
        <p:spPr>
          <a:xfrm>
            <a:off x="-10682" y="-2975110"/>
            <a:ext cx="1246496" cy="2950191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!!20">
            <a:extLst>
              <a:ext uri="{FF2B5EF4-FFF2-40B4-BE49-F238E27FC236}">
                <a16:creationId xmlns:a16="http://schemas.microsoft.com/office/drawing/2014/main" id="{54956CA6-E27D-DD30-7EF1-17D014B53D25}"/>
              </a:ext>
            </a:extLst>
          </p:cNvPr>
          <p:cNvSpPr/>
          <p:nvPr/>
        </p:nvSpPr>
        <p:spPr>
          <a:xfrm>
            <a:off x="11092241" y="-610348"/>
            <a:ext cx="1075777" cy="581731"/>
          </a:xfrm>
          <a:prstGeom prst="rect">
            <a:avLst/>
          </a:prstGeom>
          <a:solidFill>
            <a:srgbClr val="3399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!!19">
            <a:extLst>
              <a:ext uri="{FF2B5EF4-FFF2-40B4-BE49-F238E27FC236}">
                <a16:creationId xmlns:a16="http://schemas.microsoft.com/office/drawing/2014/main" id="{0B3C0E1B-9A5B-E765-0D67-38DDAB8B37AE}"/>
              </a:ext>
            </a:extLst>
          </p:cNvPr>
          <p:cNvSpPr/>
          <p:nvPr/>
        </p:nvSpPr>
        <p:spPr>
          <a:xfrm>
            <a:off x="9846789" y="-932931"/>
            <a:ext cx="1246496" cy="904729"/>
          </a:xfrm>
          <a:prstGeom prst="rect">
            <a:avLst/>
          </a:prstGeom>
          <a:solidFill>
            <a:srgbClr val="99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!!18">
            <a:extLst>
              <a:ext uri="{FF2B5EF4-FFF2-40B4-BE49-F238E27FC236}">
                <a16:creationId xmlns:a16="http://schemas.microsoft.com/office/drawing/2014/main" id="{16C4AB07-ADBE-208D-9798-28665DBCBEEF}"/>
              </a:ext>
            </a:extLst>
          </p:cNvPr>
          <p:cNvSpPr/>
          <p:nvPr/>
        </p:nvSpPr>
        <p:spPr>
          <a:xfrm>
            <a:off x="8601337" y="-1165326"/>
            <a:ext cx="1246496" cy="1150389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!!17">
            <a:extLst>
              <a:ext uri="{FF2B5EF4-FFF2-40B4-BE49-F238E27FC236}">
                <a16:creationId xmlns:a16="http://schemas.microsoft.com/office/drawing/2014/main" id="{4F11B924-B331-B818-5BAC-1A697EDBE7D4}"/>
              </a:ext>
            </a:extLst>
          </p:cNvPr>
          <p:cNvSpPr/>
          <p:nvPr/>
        </p:nvSpPr>
        <p:spPr>
          <a:xfrm>
            <a:off x="7355885" y="-1396710"/>
            <a:ext cx="1246496" cy="1382401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!!12">
            <a:extLst>
              <a:ext uri="{FF2B5EF4-FFF2-40B4-BE49-F238E27FC236}">
                <a16:creationId xmlns:a16="http://schemas.microsoft.com/office/drawing/2014/main" id="{63A23B8D-DB29-2164-08FD-2548E691CB74}"/>
              </a:ext>
            </a:extLst>
          </p:cNvPr>
          <p:cNvSpPr/>
          <p:nvPr/>
        </p:nvSpPr>
        <p:spPr>
          <a:xfrm>
            <a:off x="1234770" y="-2702154"/>
            <a:ext cx="1246496" cy="2677236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!!13">
            <a:extLst>
              <a:ext uri="{FF2B5EF4-FFF2-40B4-BE49-F238E27FC236}">
                <a16:creationId xmlns:a16="http://schemas.microsoft.com/office/drawing/2014/main" id="{FA515B78-8FEF-DF89-6778-D3D7DAB6808E}"/>
              </a:ext>
            </a:extLst>
          </p:cNvPr>
          <p:cNvSpPr/>
          <p:nvPr/>
        </p:nvSpPr>
        <p:spPr>
          <a:xfrm>
            <a:off x="2480792" y="-2365510"/>
            <a:ext cx="1246496" cy="2336893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!!15">
            <a:extLst>
              <a:ext uri="{FF2B5EF4-FFF2-40B4-BE49-F238E27FC236}">
                <a16:creationId xmlns:a16="http://schemas.microsoft.com/office/drawing/2014/main" id="{972B3D7E-DCAD-24A9-7D80-82FEDA099296}"/>
              </a:ext>
            </a:extLst>
          </p:cNvPr>
          <p:cNvSpPr/>
          <p:nvPr/>
        </p:nvSpPr>
        <p:spPr>
          <a:xfrm>
            <a:off x="4972265" y="-1810501"/>
            <a:ext cx="1231555" cy="1785582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!!16">
            <a:extLst>
              <a:ext uri="{FF2B5EF4-FFF2-40B4-BE49-F238E27FC236}">
                <a16:creationId xmlns:a16="http://schemas.microsoft.com/office/drawing/2014/main" id="{91D6A92E-9F27-489E-D490-E94763014F68}"/>
              </a:ext>
            </a:extLst>
          </p:cNvPr>
          <p:cNvSpPr/>
          <p:nvPr/>
        </p:nvSpPr>
        <p:spPr>
          <a:xfrm>
            <a:off x="6218191" y="-1614883"/>
            <a:ext cx="1135229" cy="1586266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!!14">
            <a:extLst>
              <a:ext uri="{FF2B5EF4-FFF2-40B4-BE49-F238E27FC236}">
                <a16:creationId xmlns:a16="http://schemas.microsoft.com/office/drawing/2014/main" id="{23DBCF65-87FC-FE3F-D711-66C7BB5DCC5F}"/>
              </a:ext>
            </a:extLst>
          </p:cNvPr>
          <p:cNvSpPr/>
          <p:nvPr/>
        </p:nvSpPr>
        <p:spPr>
          <a:xfrm>
            <a:off x="3726719" y="-2047062"/>
            <a:ext cx="1246496" cy="2020719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!!39">
            <a:extLst>
              <a:ext uri="{FF2B5EF4-FFF2-40B4-BE49-F238E27FC236}">
                <a16:creationId xmlns:a16="http://schemas.microsoft.com/office/drawing/2014/main" id="{6E18FFB4-2811-4E5D-1221-2A1075A82ED9}"/>
              </a:ext>
            </a:extLst>
          </p:cNvPr>
          <p:cNvSpPr/>
          <p:nvPr/>
        </p:nvSpPr>
        <p:spPr>
          <a:xfrm>
            <a:off x="10889371" y="6942019"/>
            <a:ext cx="1302629" cy="4517477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!!30">
            <a:extLst>
              <a:ext uri="{FF2B5EF4-FFF2-40B4-BE49-F238E27FC236}">
                <a16:creationId xmlns:a16="http://schemas.microsoft.com/office/drawing/2014/main" id="{5775C3BA-1E4A-B741-0568-C95CAE48068A}"/>
              </a:ext>
            </a:extLst>
          </p:cNvPr>
          <p:cNvSpPr/>
          <p:nvPr/>
        </p:nvSpPr>
        <p:spPr>
          <a:xfrm>
            <a:off x="-4670" y="6916519"/>
            <a:ext cx="1075777" cy="981242"/>
          </a:xfrm>
          <a:prstGeom prst="rect">
            <a:avLst/>
          </a:prstGeom>
          <a:solidFill>
            <a:srgbClr val="3399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!!31">
            <a:extLst>
              <a:ext uri="{FF2B5EF4-FFF2-40B4-BE49-F238E27FC236}">
                <a16:creationId xmlns:a16="http://schemas.microsoft.com/office/drawing/2014/main" id="{A4ADEADE-B921-BFB7-227B-ADDAFA949579}"/>
              </a:ext>
            </a:extLst>
          </p:cNvPr>
          <p:cNvSpPr/>
          <p:nvPr/>
        </p:nvSpPr>
        <p:spPr>
          <a:xfrm>
            <a:off x="1085216" y="6920499"/>
            <a:ext cx="1246496" cy="1456585"/>
          </a:xfrm>
          <a:prstGeom prst="rect">
            <a:avLst/>
          </a:prstGeom>
          <a:solidFill>
            <a:srgbClr val="99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!!32">
            <a:extLst>
              <a:ext uri="{FF2B5EF4-FFF2-40B4-BE49-F238E27FC236}">
                <a16:creationId xmlns:a16="http://schemas.microsoft.com/office/drawing/2014/main" id="{0F605A91-3E01-4751-0336-588BAA36DE00}"/>
              </a:ext>
            </a:extLst>
          </p:cNvPr>
          <p:cNvSpPr/>
          <p:nvPr/>
        </p:nvSpPr>
        <p:spPr>
          <a:xfrm>
            <a:off x="2322432" y="6936413"/>
            <a:ext cx="1246496" cy="1785582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!!33">
            <a:extLst>
              <a:ext uri="{FF2B5EF4-FFF2-40B4-BE49-F238E27FC236}">
                <a16:creationId xmlns:a16="http://schemas.microsoft.com/office/drawing/2014/main" id="{EAFDE906-6800-591C-8C44-BD9323BCE441}"/>
              </a:ext>
            </a:extLst>
          </p:cNvPr>
          <p:cNvSpPr/>
          <p:nvPr/>
        </p:nvSpPr>
        <p:spPr>
          <a:xfrm>
            <a:off x="3576926" y="6920218"/>
            <a:ext cx="1246496" cy="2172163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!!38">
            <a:extLst>
              <a:ext uri="{FF2B5EF4-FFF2-40B4-BE49-F238E27FC236}">
                <a16:creationId xmlns:a16="http://schemas.microsoft.com/office/drawing/2014/main" id="{7ABBC7C9-590B-5CD7-79B1-63E2A53C636F}"/>
              </a:ext>
            </a:extLst>
          </p:cNvPr>
          <p:cNvSpPr/>
          <p:nvPr/>
        </p:nvSpPr>
        <p:spPr>
          <a:xfrm>
            <a:off x="9657537" y="6945019"/>
            <a:ext cx="1246496" cy="4021571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!!37">
            <a:extLst>
              <a:ext uri="{FF2B5EF4-FFF2-40B4-BE49-F238E27FC236}">
                <a16:creationId xmlns:a16="http://schemas.microsoft.com/office/drawing/2014/main" id="{C52057F1-6E11-B7C1-9B3E-6EC4E822A73C}"/>
              </a:ext>
            </a:extLst>
          </p:cNvPr>
          <p:cNvSpPr/>
          <p:nvPr/>
        </p:nvSpPr>
        <p:spPr>
          <a:xfrm>
            <a:off x="8429759" y="6936413"/>
            <a:ext cx="1246496" cy="3527568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!!35">
            <a:extLst>
              <a:ext uri="{FF2B5EF4-FFF2-40B4-BE49-F238E27FC236}">
                <a16:creationId xmlns:a16="http://schemas.microsoft.com/office/drawing/2014/main" id="{C38815C9-C538-CBE1-BEE0-6E5C8305EE5F}"/>
              </a:ext>
            </a:extLst>
          </p:cNvPr>
          <p:cNvSpPr/>
          <p:nvPr/>
        </p:nvSpPr>
        <p:spPr>
          <a:xfrm>
            <a:off x="5966649" y="6936413"/>
            <a:ext cx="1231555" cy="2620542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!!34">
            <a:extLst>
              <a:ext uri="{FF2B5EF4-FFF2-40B4-BE49-F238E27FC236}">
                <a16:creationId xmlns:a16="http://schemas.microsoft.com/office/drawing/2014/main" id="{87EED049-4647-CDEC-E361-36D102D1E608}"/>
              </a:ext>
            </a:extLst>
          </p:cNvPr>
          <p:cNvSpPr/>
          <p:nvPr/>
        </p:nvSpPr>
        <p:spPr>
          <a:xfrm>
            <a:off x="4831420" y="6936413"/>
            <a:ext cx="1135229" cy="2336892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!!36">
            <a:extLst>
              <a:ext uri="{FF2B5EF4-FFF2-40B4-BE49-F238E27FC236}">
                <a16:creationId xmlns:a16="http://schemas.microsoft.com/office/drawing/2014/main" id="{0F254096-A12B-EC22-15C5-0E26FFE83810}"/>
              </a:ext>
            </a:extLst>
          </p:cNvPr>
          <p:cNvSpPr/>
          <p:nvPr/>
        </p:nvSpPr>
        <p:spPr>
          <a:xfrm>
            <a:off x="7179486" y="6942020"/>
            <a:ext cx="1246496" cy="3064761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BD1303B9-BFB1-0E49-D6C0-C7355B03401A}"/>
              </a:ext>
            </a:extLst>
          </p:cNvPr>
          <p:cNvSpPr txBox="1"/>
          <p:nvPr/>
        </p:nvSpPr>
        <p:spPr>
          <a:xfrm>
            <a:off x="50108" y="1453812"/>
            <a:ext cx="45632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译文：</a:t>
            </a:r>
            <a:endParaRPr lang="en-US" altLang="zh-TW" dirty="0"/>
          </a:p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顾荣在洛阳的时候，曾经应人邀请赴宴，发现端烤肉的佣人显露出想吃烤肉的神情，顾荣于是就停下吃肉，把自己那一份给了他。同座的人都讥笑顾荣，说：“这是个仆人，怎么施舍给他？”顾荣说：“哪有成天端着烤肉而不知肉味的人呢？”</a:t>
            </a:r>
          </a:p>
          <a:p>
            <a:pPr algn="l"/>
            <a:r>
              <a:rPr lang="zh-CN" altLang="en-US" b="0" i="0" dirty="0">
                <a:solidFill>
                  <a:srgbClr val="333333"/>
                </a:solidFill>
                <a:effectLst/>
                <a:latin typeface="Helvetica Neue"/>
              </a:rPr>
              <a:t>后来顾荣遇上战乱过江避乱，每逢遇到危急，常常有一个人在身边护卫自己。顾荣觉得很奇怪，便问他原因，原来他就是当年接受烤肉的人。</a:t>
            </a:r>
          </a:p>
          <a:p>
            <a:endParaRPr lang="zh-CN" altLang="en-US" dirty="0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C141A2EC-CBF0-A279-97C6-3B21F22D3199}"/>
              </a:ext>
            </a:extLst>
          </p:cNvPr>
          <p:cNvSpPr/>
          <p:nvPr/>
        </p:nvSpPr>
        <p:spPr>
          <a:xfrm>
            <a:off x="5253792" y="172269"/>
            <a:ext cx="6227680" cy="47424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BFDFF092-BF68-97EE-E0A8-157DBAFF4637}"/>
              </a:ext>
            </a:extLst>
          </p:cNvPr>
          <p:cNvSpPr txBox="1"/>
          <p:nvPr/>
        </p:nvSpPr>
        <p:spPr>
          <a:xfrm>
            <a:off x="5689442" y="156245"/>
            <a:ext cx="56931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所含哲理：</a:t>
            </a:r>
            <a:endParaRPr lang="en-US" altLang="zh-CN" dirty="0"/>
          </a:p>
          <a:p>
            <a:r>
              <a:rPr lang="zh-CN" altLang="en-US" b="1" dirty="0"/>
              <a:t>仁爱与宽厚</a:t>
            </a:r>
            <a:endParaRPr lang="en-US" altLang="zh-CN" b="1" dirty="0"/>
          </a:p>
          <a:p>
            <a:r>
              <a:rPr lang="zh-CN" altLang="en-US" dirty="0"/>
              <a:t>顾荣不因身份地位而忽视仆人的需求，而是出于关怀和体谅，主动把食物分给仆人。这种行为彰显了“仁爱”的品质，提醒我们对他人、特别是弱势群体要有恻隐之心，待人宽厚，平等对待。</a:t>
            </a:r>
            <a:endParaRPr lang="en-US" altLang="zh-CN" dirty="0"/>
          </a:p>
          <a:p>
            <a:r>
              <a:rPr lang="zh-CN" altLang="en-US" b="1" dirty="0"/>
              <a:t>以身作则的德行</a:t>
            </a:r>
            <a:endParaRPr lang="en-US" altLang="zh-CN" b="1" dirty="0"/>
          </a:p>
          <a:p>
            <a:r>
              <a:rPr lang="zh-CN" altLang="en-US" dirty="0"/>
              <a:t>顾荣是名士、主人，却没有居高自傲，而是身体力行地示范了尊重他人、体贴下属的行为。对权势人物而言，只有真诚的关爱才更容易让人感受到温暖，也能真正赢得尊重。这种德行也是古代儒家思想“仁者爱人”观念的具体表现。</a:t>
            </a:r>
            <a:endParaRPr lang="en-US" altLang="zh-CN" dirty="0"/>
          </a:p>
          <a:p>
            <a:r>
              <a:rPr lang="zh-CN" altLang="en-US" b="1" dirty="0"/>
              <a:t>谦逊的礼让之心</a:t>
            </a:r>
            <a:endParaRPr lang="en-US" altLang="zh-CN" b="1" dirty="0"/>
          </a:p>
          <a:p>
            <a:r>
              <a:rPr lang="zh-CN" altLang="en-US" dirty="0"/>
              <a:t>顾荣在待客时，也不因小的细节而忽视对身边人的照顾。对顾荣而言，礼让不仅是对上位者或朋友，更是一种对身边所有人的态度。这种细致入微的礼让，反映了谦逊平和的生活哲学。</a:t>
            </a:r>
          </a:p>
        </p:txBody>
      </p:sp>
    </p:spTree>
    <p:extLst>
      <p:ext uri="{BB962C8B-B14F-4D97-AF65-F5344CB8AC3E}">
        <p14:creationId xmlns:p14="http://schemas.microsoft.com/office/powerpoint/2010/main" val="980582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!!8">
            <a:extLst>
              <a:ext uri="{FF2B5EF4-FFF2-40B4-BE49-F238E27FC236}">
                <a16:creationId xmlns:a16="http://schemas.microsoft.com/office/drawing/2014/main" id="{4BD91061-3AF6-5FBA-B582-D834463DDA0F}"/>
              </a:ext>
            </a:extLst>
          </p:cNvPr>
          <p:cNvSpPr/>
          <p:nvPr/>
        </p:nvSpPr>
        <p:spPr>
          <a:xfrm>
            <a:off x="-3695404" y="158327"/>
            <a:ext cx="3645537" cy="6712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!!9">
            <a:extLst>
              <a:ext uri="{FF2B5EF4-FFF2-40B4-BE49-F238E27FC236}">
                <a16:creationId xmlns:a16="http://schemas.microsoft.com/office/drawing/2014/main" id="{5CAA5A17-7C7C-1D27-0B78-D4E666BC22AE}"/>
              </a:ext>
            </a:extLst>
          </p:cNvPr>
          <p:cNvSpPr txBox="1"/>
          <p:nvPr/>
        </p:nvSpPr>
        <p:spPr>
          <a:xfrm>
            <a:off x="-3633597" y="263102"/>
            <a:ext cx="3645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故事</a:t>
            </a:r>
            <a:r>
              <a:rPr lang="zh-CN" altLang="en-US" sz="2400" dirty="0"/>
              <a:t>二</a:t>
            </a:r>
            <a:r>
              <a:rPr lang="en-US" altLang="zh-TW" sz="2400" dirty="0"/>
              <a:t>—</a:t>
            </a:r>
            <a:r>
              <a:rPr lang="en-US" altLang="zh-CN" sz="2400" dirty="0"/>
              <a:t>—</a:t>
            </a:r>
            <a:r>
              <a:rPr lang="zh-CN" altLang="en-US" sz="2400" dirty="0"/>
              <a:t>谢公与人围棋</a:t>
            </a:r>
          </a:p>
        </p:txBody>
      </p:sp>
      <p:sp>
        <p:nvSpPr>
          <p:cNvPr id="2" name="!!900">
            <a:extLst>
              <a:ext uri="{FF2B5EF4-FFF2-40B4-BE49-F238E27FC236}">
                <a16:creationId xmlns:a16="http://schemas.microsoft.com/office/drawing/2014/main" id="{8AFF3941-304F-8D62-6353-061E22460773}"/>
              </a:ext>
            </a:extLst>
          </p:cNvPr>
          <p:cNvSpPr/>
          <p:nvPr/>
        </p:nvSpPr>
        <p:spPr>
          <a:xfrm>
            <a:off x="-27260" y="0"/>
            <a:ext cx="12225704" cy="685800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dirty="0"/>
          </a:p>
          <a:p>
            <a:pPr algn="ctr"/>
            <a:endParaRPr lang="zh-CN" altLang="en-US" dirty="0"/>
          </a:p>
        </p:txBody>
      </p:sp>
      <p:sp>
        <p:nvSpPr>
          <p:cNvPr id="3" name="!!11">
            <a:extLst>
              <a:ext uri="{FF2B5EF4-FFF2-40B4-BE49-F238E27FC236}">
                <a16:creationId xmlns:a16="http://schemas.microsoft.com/office/drawing/2014/main" id="{2344035B-3F1A-F7FD-B34A-7ECD1A920896}"/>
              </a:ext>
            </a:extLst>
          </p:cNvPr>
          <p:cNvSpPr/>
          <p:nvPr/>
        </p:nvSpPr>
        <p:spPr>
          <a:xfrm>
            <a:off x="0" y="3955872"/>
            <a:ext cx="1246496" cy="2950191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!!20">
            <a:extLst>
              <a:ext uri="{FF2B5EF4-FFF2-40B4-BE49-F238E27FC236}">
                <a16:creationId xmlns:a16="http://schemas.microsoft.com/office/drawing/2014/main" id="{DDFD4B7C-9CD4-BEDA-0709-929C56046487}"/>
              </a:ext>
            </a:extLst>
          </p:cNvPr>
          <p:cNvSpPr/>
          <p:nvPr/>
        </p:nvSpPr>
        <p:spPr>
          <a:xfrm>
            <a:off x="11122667" y="6276269"/>
            <a:ext cx="1075777" cy="581731"/>
          </a:xfrm>
          <a:prstGeom prst="rect">
            <a:avLst/>
          </a:prstGeom>
          <a:solidFill>
            <a:srgbClr val="3399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!!19">
            <a:extLst>
              <a:ext uri="{FF2B5EF4-FFF2-40B4-BE49-F238E27FC236}">
                <a16:creationId xmlns:a16="http://schemas.microsoft.com/office/drawing/2014/main" id="{54BEC2DA-B981-30AA-FCF9-DDA09E47BA1D}"/>
              </a:ext>
            </a:extLst>
          </p:cNvPr>
          <p:cNvSpPr/>
          <p:nvPr/>
        </p:nvSpPr>
        <p:spPr>
          <a:xfrm>
            <a:off x="9861800" y="5964366"/>
            <a:ext cx="1246496" cy="904729"/>
          </a:xfrm>
          <a:prstGeom prst="rect">
            <a:avLst/>
          </a:prstGeom>
          <a:solidFill>
            <a:srgbClr val="99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!!18">
            <a:extLst>
              <a:ext uri="{FF2B5EF4-FFF2-40B4-BE49-F238E27FC236}">
                <a16:creationId xmlns:a16="http://schemas.microsoft.com/office/drawing/2014/main" id="{73FAB8D9-97FB-F227-F086-64ED819F5248}"/>
              </a:ext>
            </a:extLst>
          </p:cNvPr>
          <p:cNvSpPr/>
          <p:nvPr/>
        </p:nvSpPr>
        <p:spPr>
          <a:xfrm>
            <a:off x="8600933" y="5726103"/>
            <a:ext cx="1246496" cy="1150389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!!17">
            <a:extLst>
              <a:ext uri="{FF2B5EF4-FFF2-40B4-BE49-F238E27FC236}">
                <a16:creationId xmlns:a16="http://schemas.microsoft.com/office/drawing/2014/main" id="{006735DF-9E21-14CE-17EE-9C5E1F3E4E42}"/>
              </a:ext>
            </a:extLst>
          </p:cNvPr>
          <p:cNvSpPr/>
          <p:nvPr/>
        </p:nvSpPr>
        <p:spPr>
          <a:xfrm>
            <a:off x="7382456" y="5494091"/>
            <a:ext cx="1246496" cy="1382401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!!12">
            <a:extLst>
              <a:ext uri="{FF2B5EF4-FFF2-40B4-BE49-F238E27FC236}">
                <a16:creationId xmlns:a16="http://schemas.microsoft.com/office/drawing/2014/main" id="{97D22687-3671-E736-FFCE-B87D10780D68}"/>
              </a:ext>
            </a:extLst>
          </p:cNvPr>
          <p:cNvSpPr/>
          <p:nvPr/>
        </p:nvSpPr>
        <p:spPr>
          <a:xfrm>
            <a:off x="1245452" y="4228828"/>
            <a:ext cx="1246496" cy="2677236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!!13">
            <a:extLst>
              <a:ext uri="{FF2B5EF4-FFF2-40B4-BE49-F238E27FC236}">
                <a16:creationId xmlns:a16="http://schemas.microsoft.com/office/drawing/2014/main" id="{5B9FA53E-20B6-0773-CC61-8E1B9169A0A5}"/>
              </a:ext>
            </a:extLst>
          </p:cNvPr>
          <p:cNvSpPr/>
          <p:nvPr/>
        </p:nvSpPr>
        <p:spPr>
          <a:xfrm>
            <a:off x="2506604" y="4565472"/>
            <a:ext cx="1246496" cy="2336893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!!15">
            <a:extLst>
              <a:ext uri="{FF2B5EF4-FFF2-40B4-BE49-F238E27FC236}">
                <a16:creationId xmlns:a16="http://schemas.microsoft.com/office/drawing/2014/main" id="{0C0433A2-1E01-DAC8-818B-1DD80D156E48}"/>
              </a:ext>
            </a:extLst>
          </p:cNvPr>
          <p:cNvSpPr/>
          <p:nvPr/>
        </p:nvSpPr>
        <p:spPr>
          <a:xfrm>
            <a:off x="4998077" y="5120481"/>
            <a:ext cx="1231555" cy="1785582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!!16">
            <a:extLst>
              <a:ext uri="{FF2B5EF4-FFF2-40B4-BE49-F238E27FC236}">
                <a16:creationId xmlns:a16="http://schemas.microsoft.com/office/drawing/2014/main" id="{DCC2FB1A-042B-0CA8-3162-5D99270B018B}"/>
              </a:ext>
            </a:extLst>
          </p:cNvPr>
          <p:cNvSpPr/>
          <p:nvPr/>
        </p:nvSpPr>
        <p:spPr>
          <a:xfrm>
            <a:off x="6244003" y="5316099"/>
            <a:ext cx="1135229" cy="1586266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!!14">
            <a:extLst>
              <a:ext uri="{FF2B5EF4-FFF2-40B4-BE49-F238E27FC236}">
                <a16:creationId xmlns:a16="http://schemas.microsoft.com/office/drawing/2014/main" id="{BEA91485-67E2-3B47-7BEB-A6C1F5E88550}"/>
              </a:ext>
            </a:extLst>
          </p:cNvPr>
          <p:cNvSpPr/>
          <p:nvPr/>
        </p:nvSpPr>
        <p:spPr>
          <a:xfrm>
            <a:off x="3752531" y="4883920"/>
            <a:ext cx="1246496" cy="2020719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!!39">
            <a:extLst>
              <a:ext uri="{FF2B5EF4-FFF2-40B4-BE49-F238E27FC236}">
                <a16:creationId xmlns:a16="http://schemas.microsoft.com/office/drawing/2014/main" id="{BE3586A0-F83C-3E4D-ADEB-AA04443AE15D}"/>
              </a:ext>
            </a:extLst>
          </p:cNvPr>
          <p:cNvSpPr/>
          <p:nvPr/>
        </p:nvSpPr>
        <p:spPr>
          <a:xfrm>
            <a:off x="10881443" y="19892"/>
            <a:ext cx="1302629" cy="2950191"/>
          </a:xfrm>
          <a:prstGeom prst="rect">
            <a:avLst/>
          </a:prstGeom>
          <a:solidFill>
            <a:srgbClr val="66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!!30">
            <a:extLst>
              <a:ext uri="{FF2B5EF4-FFF2-40B4-BE49-F238E27FC236}">
                <a16:creationId xmlns:a16="http://schemas.microsoft.com/office/drawing/2014/main" id="{490A7905-5573-E5DE-2017-A54EF78612C0}"/>
              </a:ext>
            </a:extLst>
          </p:cNvPr>
          <p:cNvSpPr/>
          <p:nvPr/>
        </p:nvSpPr>
        <p:spPr>
          <a:xfrm>
            <a:off x="-27260" y="-1"/>
            <a:ext cx="1075777" cy="581731"/>
          </a:xfrm>
          <a:prstGeom prst="rect">
            <a:avLst/>
          </a:prstGeom>
          <a:solidFill>
            <a:srgbClr val="3399F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!!31">
            <a:extLst>
              <a:ext uri="{FF2B5EF4-FFF2-40B4-BE49-F238E27FC236}">
                <a16:creationId xmlns:a16="http://schemas.microsoft.com/office/drawing/2014/main" id="{5C90C546-13A5-0FD5-BD6E-064735868EA3}"/>
              </a:ext>
            </a:extLst>
          </p:cNvPr>
          <p:cNvSpPr/>
          <p:nvPr/>
        </p:nvSpPr>
        <p:spPr>
          <a:xfrm>
            <a:off x="1053346" y="19892"/>
            <a:ext cx="1246496" cy="904729"/>
          </a:xfrm>
          <a:prstGeom prst="rect">
            <a:avLst/>
          </a:prstGeom>
          <a:solidFill>
            <a:srgbClr val="99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!!32">
            <a:extLst>
              <a:ext uri="{FF2B5EF4-FFF2-40B4-BE49-F238E27FC236}">
                <a16:creationId xmlns:a16="http://schemas.microsoft.com/office/drawing/2014/main" id="{BEC29F4B-86DE-7CE5-4414-20051E830B08}"/>
              </a:ext>
            </a:extLst>
          </p:cNvPr>
          <p:cNvSpPr/>
          <p:nvPr/>
        </p:nvSpPr>
        <p:spPr>
          <a:xfrm>
            <a:off x="2299842" y="19893"/>
            <a:ext cx="1246496" cy="1150389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!!33">
            <a:extLst>
              <a:ext uri="{FF2B5EF4-FFF2-40B4-BE49-F238E27FC236}">
                <a16:creationId xmlns:a16="http://schemas.microsoft.com/office/drawing/2014/main" id="{5CD28777-9823-3435-19EA-9B7E40093E33}"/>
              </a:ext>
            </a:extLst>
          </p:cNvPr>
          <p:cNvSpPr/>
          <p:nvPr/>
        </p:nvSpPr>
        <p:spPr>
          <a:xfrm>
            <a:off x="3554336" y="3698"/>
            <a:ext cx="1246496" cy="1382401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!!38">
            <a:extLst>
              <a:ext uri="{FF2B5EF4-FFF2-40B4-BE49-F238E27FC236}">
                <a16:creationId xmlns:a16="http://schemas.microsoft.com/office/drawing/2014/main" id="{145452E5-837F-CC2D-0652-A3D420D27D0C}"/>
              </a:ext>
            </a:extLst>
          </p:cNvPr>
          <p:cNvSpPr/>
          <p:nvPr/>
        </p:nvSpPr>
        <p:spPr>
          <a:xfrm>
            <a:off x="9651777" y="19893"/>
            <a:ext cx="1246496" cy="2677236"/>
          </a:xfrm>
          <a:prstGeom prst="rect">
            <a:avLst/>
          </a:prstGeom>
          <a:solidFill>
            <a:srgbClr val="CC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!!37">
            <a:extLst>
              <a:ext uri="{FF2B5EF4-FFF2-40B4-BE49-F238E27FC236}">
                <a16:creationId xmlns:a16="http://schemas.microsoft.com/office/drawing/2014/main" id="{5A140E36-0A6C-B628-C7D9-AB0E5C4A05E7}"/>
              </a:ext>
            </a:extLst>
          </p:cNvPr>
          <p:cNvSpPr/>
          <p:nvPr/>
        </p:nvSpPr>
        <p:spPr>
          <a:xfrm>
            <a:off x="8407169" y="19893"/>
            <a:ext cx="1246496" cy="2336893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!!35">
            <a:extLst>
              <a:ext uri="{FF2B5EF4-FFF2-40B4-BE49-F238E27FC236}">
                <a16:creationId xmlns:a16="http://schemas.microsoft.com/office/drawing/2014/main" id="{A4A696CB-73BF-5C98-C7BD-D7E478727F7B}"/>
              </a:ext>
            </a:extLst>
          </p:cNvPr>
          <p:cNvSpPr/>
          <p:nvPr/>
        </p:nvSpPr>
        <p:spPr>
          <a:xfrm>
            <a:off x="5944059" y="19893"/>
            <a:ext cx="1231555" cy="1785582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!!34">
            <a:extLst>
              <a:ext uri="{FF2B5EF4-FFF2-40B4-BE49-F238E27FC236}">
                <a16:creationId xmlns:a16="http://schemas.microsoft.com/office/drawing/2014/main" id="{C13F6DA3-CA37-EF09-D9F4-791E3FD47BDF}"/>
              </a:ext>
            </a:extLst>
          </p:cNvPr>
          <p:cNvSpPr/>
          <p:nvPr/>
        </p:nvSpPr>
        <p:spPr>
          <a:xfrm>
            <a:off x="4808830" y="19893"/>
            <a:ext cx="1135229" cy="1586266"/>
          </a:xfrm>
          <a:prstGeom prst="rect">
            <a:avLst/>
          </a:prstGeom>
          <a:solidFill>
            <a:srgbClr val="FF7C8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!!36">
            <a:extLst>
              <a:ext uri="{FF2B5EF4-FFF2-40B4-BE49-F238E27FC236}">
                <a16:creationId xmlns:a16="http://schemas.microsoft.com/office/drawing/2014/main" id="{78BC3F9C-3291-FD45-C316-67CE49895362}"/>
              </a:ext>
            </a:extLst>
          </p:cNvPr>
          <p:cNvSpPr/>
          <p:nvPr/>
        </p:nvSpPr>
        <p:spPr>
          <a:xfrm>
            <a:off x="7173726" y="19892"/>
            <a:ext cx="1246496" cy="2020719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F0EB1788-932D-B3D7-C122-D1F4CF943563}"/>
              </a:ext>
            </a:extLst>
          </p:cNvPr>
          <p:cNvSpPr txBox="1"/>
          <p:nvPr/>
        </p:nvSpPr>
        <p:spPr>
          <a:xfrm>
            <a:off x="3546338" y="2819918"/>
            <a:ext cx="58930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/>
              <a:t>故事二：谢公与人围棋</a:t>
            </a:r>
            <a:endParaRPr lang="zh-CN" altLang="en-US" sz="44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3D 模型 29" descr="Surface Laptop - Graphite Gold">
                <a:extLst>
                  <a:ext uri="{FF2B5EF4-FFF2-40B4-BE49-F238E27FC236}">
                    <a16:creationId xmlns:a16="http://schemas.microsoft.com/office/drawing/2014/main" id="{69C241E3-A13D-EB51-A7CE-AA3C92515C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3376632"/>
                  </p:ext>
                </p:extLst>
              </p:nvPr>
            </p:nvGraphicFramePr>
            <p:xfrm>
              <a:off x="342651" y="6903088"/>
              <a:ext cx="10161442" cy="858056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161442" cy="8580562"/>
                    </a:xfrm>
                    <a:prstGeom prst="rect">
                      <a:avLst/>
                    </a:prstGeom>
                  </am3d:spPr>
                  <am3d:camera>
                    <am3d:pos x="0" y="0" z="6389263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762623" d="1000000"/>
                    <am3d:preTrans dx="336127" dy="-7631894" dz="337023"/>
                    <am3d:scale>
                      <am3d:sx n="1000000" d="1000000"/>
                      <am3d:sy n="1000000" d="1000000"/>
                      <am3d:sz n="1000000" d="1000000"/>
                    </am3d:scale>
                    <am3d:rot ax="7120366" ay="17621" az="-32234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38946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3D 模型 29" descr="Surface Laptop - Graphite Gold">
                <a:extLst>
                  <a:ext uri="{FF2B5EF4-FFF2-40B4-BE49-F238E27FC236}">
                    <a16:creationId xmlns:a16="http://schemas.microsoft.com/office/drawing/2014/main" id="{69C241E3-A13D-EB51-A7CE-AA3C92515C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651" y="6903088"/>
                <a:ext cx="10161442" cy="8580562"/>
              </a:xfrm>
              <a:prstGeom prst="rect">
                <a:avLst/>
              </a:prstGeom>
            </p:spPr>
          </p:pic>
        </mc:Fallback>
      </mc:AlternateContent>
      <p:pic>
        <p:nvPicPr>
          <p:cNvPr id="31" name="圖片 30">
            <a:extLst>
              <a:ext uri="{FF2B5EF4-FFF2-40B4-BE49-F238E27FC236}">
                <a16:creationId xmlns:a16="http://schemas.microsoft.com/office/drawing/2014/main" id="{70023920-182C-BC12-9716-DE3D6E64355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9000"/>
          </a:blip>
          <a:stretch>
            <a:fillRect/>
          </a:stretch>
        </p:blipFill>
        <p:spPr>
          <a:xfrm>
            <a:off x="1512146" y="6226959"/>
            <a:ext cx="7959575" cy="4715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elaxedModerately">
              <a:rot lat="3590626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179446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</TotalTime>
  <Words>1791</Words>
  <Application>Microsoft Office PowerPoint</Application>
  <PresentationFormat>寬螢幕</PresentationFormat>
  <Paragraphs>107</Paragraphs>
  <Slides>13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22" baseType="lpstr">
      <vt:lpstr>-apple-system</vt:lpstr>
      <vt:lpstr>Helvetica Neue</vt:lpstr>
      <vt:lpstr>华文隶书</vt:lpstr>
      <vt:lpstr>等线</vt:lpstr>
      <vt:lpstr>等线 Light</vt:lpstr>
      <vt:lpstr>Microsoft Yahei</vt:lpstr>
      <vt:lpstr>Arial</vt:lpstr>
      <vt:lpstr>Bradley Hand ITC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賀 知章</dc:creator>
  <cp:lastModifiedBy>賀 知章</cp:lastModifiedBy>
  <cp:revision>17</cp:revision>
  <dcterms:created xsi:type="dcterms:W3CDTF">2024-10-24T14:23:07Z</dcterms:created>
  <dcterms:modified xsi:type="dcterms:W3CDTF">2024-11-12T13:18:13Z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2024-10-24T14:36:22Z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4338c65c-f710-41cb-b143-30d71fbee62c</vt:lpwstr>
  </property>
  <property fmtid="{D5CDD505-2E9C-101B-9397-08002B2CF9AE}" pid="7" name="MSIP_Label_defa4170-0d19-0005-0004-bc88714345d2_ActionId">
    <vt:lpwstr>03edae16-61f6-4c63-bb14-dbfaa45f83b9</vt:lpwstr>
  </property>
  <property fmtid="{D5CDD505-2E9C-101B-9397-08002B2CF9AE}" pid="8" name="MSIP_Label_defa4170-0d19-0005-0004-bc88714345d2_ContentBits">
    <vt:lpwstr>0</vt:lpwstr>
  </property>
</Properties>
</file>